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351" r:id="rId2"/>
    <p:sldId id="256" r:id="rId3"/>
    <p:sldId id="257" r:id="rId4"/>
    <p:sldId id="286" r:id="rId5"/>
    <p:sldId id="287" r:id="rId6"/>
    <p:sldId id="348" r:id="rId7"/>
    <p:sldId id="303" r:id="rId8"/>
    <p:sldId id="305" r:id="rId9"/>
    <p:sldId id="306" r:id="rId10"/>
    <p:sldId id="290" r:id="rId11"/>
    <p:sldId id="291" r:id="rId12"/>
    <p:sldId id="292" r:id="rId13"/>
    <p:sldId id="281" r:id="rId14"/>
    <p:sldId id="282" r:id="rId15"/>
    <p:sldId id="278" r:id="rId16"/>
    <p:sldId id="272" r:id="rId17"/>
    <p:sldId id="276" r:id="rId18"/>
    <p:sldId id="284" r:id="rId19"/>
    <p:sldId id="275" r:id="rId20"/>
    <p:sldId id="293" r:id="rId21"/>
    <p:sldId id="296" r:id="rId22"/>
    <p:sldId id="345" r:id="rId23"/>
    <p:sldId id="321" r:id="rId24"/>
    <p:sldId id="322" r:id="rId25"/>
    <p:sldId id="323" r:id="rId26"/>
    <p:sldId id="324" r:id="rId27"/>
    <p:sldId id="325" r:id="rId28"/>
    <p:sldId id="328" r:id="rId29"/>
    <p:sldId id="347" r:id="rId30"/>
    <p:sldId id="298" r:id="rId31"/>
    <p:sldId id="299" r:id="rId32"/>
    <p:sldId id="301" r:id="rId33"/>
    <p:sldId id="349" r:id="rId34"/>
    <p:sldId id="350" r:id="rId35"/>
    <p:sldId id="333" r:id="rId36"/>
    <p:sldId id="334" r:id="rId37"/>
    <p:sldId id="335" r:id="rId38"/>
    <p:sldId id="336" r:id="rId39"/>
    <p:sldId id="337" r:id="rId40"/>
    <p:sldId id="338" r:id="rId41"/>
    <p:sldId id="339" r:id="rId42"/>
    <p:sldId id="340" r:id="rId43"/>
    <p:sldId id="341" r:id="rId44"/>
    <p:sldId id="342" r:id="rId45"/>
    <p:sldId id="343" r:id="rId46"/>
    <p:sldId id="344" r:id="rId47"/>
  </p:sldIdLst>
  <p:sldSz cx="9144000" cy="6858000" type="screen4x3"/>
  <p:notesSz cx="9144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710"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873344C4-6F3F-487D-8A4E-150E38C8A38F}" type="datetimeFigureOut">
              <a:rPr lang="zh-CN" altLang="en-US" smtClean="0"/>
              <a:t>2020/8/27</a:t>
            </a:fld>
            <a:endParaRPr lang="zh-CN" altLang="en-US"/>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716E27DF-3541-452D-B907-39C4EB7FB742}" type="slidenum">
              <a:rPr lang="zh-CN" altLang="en-US" smtClean="0"/>
              <a:t>‹#›</a:t>
            </a:fld>
            <a:endParaRPr lang="zh-CN" altLang="en-US"/>
          </a:p>
        </p:txBody>
      </p:sp>
    </p:spTree>
    <p:extLst>
      <p:ext uri="{BB962C8B-B14F-4D97-AF65-F5344CB8AC3E}">
        <p14:creationId xmlns:p14="http://schemas.microsoft.com/office/powerpoint/2010/main" val="2314707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58775" lvl="1" indent="-266700" eaLnBrk="0" fontAlgn="base" hangingPunct="0">
              <a:lnSpc>
                <a:spcPct val="150000"/>
              </a:lnSpc>
              <a:spcBef>
                <a:spcPts val="1180"/>
              </a:spcBef>
              <a:spcAft>
                <a:spcPct val="0"/>
              </a:spcAft>
              <a:buFont typeface="Wingdings" panose="05000000000000000000" pitchFamily="2" charset="2"/>
              <a:buChar char="Ø"/>
              <a:tabLst>
                <a:tab pos="447040" algn="l"/>
              </a:tabLst>
            </a:pPr>
            <a:r>
              <a:rPr lang="en-US" altLang="zh-CN" sz="2000" spc="-5" dirty="0">
                <a:latin typeface="Arial" panose="020B0604020202020204"/>
                <a:cs typeface="Arial" panose="020B0604020202020204"/>
              </a:rPr>
              <a:t>An email was sent to the leader of the 7 lab for inquiry for the progress of the comparative test on July 6, 2020.</a:t>
            </a:r>
          </a:p>
          <a:p>
            <a:pPr marL="358775" lvl="1" indent="-266700" eaLnBrk="0" fontAlgn="base" hangingPunct="0">
              <a:lnSpc>
                <a:spcPct val="150000"/>
              </a:lnSpc>
              <a:spcBef>
                <a:spcPts val="1180"/>
              </a:spcBef>
              <a:spcAft>
                <a:spcPct val="0"/>
              </a:spcAft>
              <a:buFont typeface="Wingdings" panose="05000000000000000000" pitchFamily="2" charset="2"/>
              <a:buChar char="Ø"/>
              <a:tabLst>
                <a:tab pos="447040" algn="l"/>
              </a:tabLst>
            </a:pPr>
            <a:r>
              <a:rPr lang="en-US" altLang="zh-CN" sz="2000" spc="-5" dirty="0">
                <a:latin typeface="Arial" panose="020B0604020202020204"/>
                <a:cs typeface="Arial" panose="020B0604020202020204"/>
              </a:rPr>
              <a:t>A second email was sent to ask for the progress of the comparative test on Aug. 18, 2020.</a:t>
            </a:r>
          </a:p>
          <a:p>
            <a:endParaRPr lang="zh-CN" altLang="en-US" dirty="0"/>
          </a:p>
        </p:txBody>
      </p:sp>
      <p:sp>
        <p:nvSpPr>
          <p:cNvPr id="4" name="灯片编号占位符 3"/>
          <p:cNvSpPr>
            <a:spLocks noGrp="1"/>
          </p:cNvSpPr>
          <p:nvPr>
            <p:ph type="sldNum" sz="quarter" idx="10"/>
          </p:nvPr>
        </p:nvSpPr>
        <p:spPr/>
        <p:txBody>
          <a:bodyPr/>
          <a:lstStyle/>
          <a:p>
            <a:fld id="{716E27DF-3541-452D-B907-39C4EB7FB742}" type="slidenum">
              <a:rPr lang="zh-CN" altLang="en-US" smtClean="0"/>
              <a:t>16</a:t>
            </a:fld>
            <a:endParaRPr lang="zh-CN" altLang="en-US"/>
          </a:p>
        </p:txBody>
      </p:sp>
    </p:spTree>
    <p:extLst>
      <p:ext uri="{BB962C8B-B14F-4D97-AF65-F5344CB8AC3E}">
        <p14:creationId xmlns:p14="http://schemas.microsoft.com/office/powerpoint/2010/main" val="150445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panose="020F0502020204030204"/>
                <a:cs typeface="Calibri" panose="020F0502020204030204"/>
              </a:defRPr>
            </a:lvl1pPr>
          </a:lstStyle>
          <a:p>
            <a:endParaRPr/>
          </a:p>
        </p:txBody>
      </p:sp>
      <p:sp>
        <p:nvSpPr>
          <p:cNvPr id="3" name="Holder 3"/>
          <p:cNvSpPr>
            <a:spLocks noGrp="1"/>
          </p:cNvSpPr>
          <p:nvPr>
            <p:ph type="body" idx="1"/>
          </p:nvPr>
        </p:nvSpPr>
        <p:spPr/>
        <p:txBody>
          <a:bodyPr lIns="0" tIns="0" rIns="0" bIns="0"/>
          <a:lstStyle>
            <a:lvl1pPr>
              <a:defRPr sz="1800" b="1" i="0">
                <a:solidFill>
                  <a:srgbClr val="FF0000"/>
                </a:solidFill>
                <a:latin typeface="Arial" panose="020B0604020202020204"/>
                <a:cs typeface="Arial" panose="020B0604020202020204"/>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F159D7D-8820-4819-AF40-00D8953B41E0}" type="datetime1">
              <a:rPr lang="en-US" altLang="zh-CN" smtClean="0"/>
              <a:t>8/27/2020</a:t>
            </a:fld>
            <a:endParaRPr lang="en-US"/>
          </a:p>
        </p:txBody>
      </p:sp>
      <p:sp>
        <p:nvSpPr>
          <p:cNvPr id="8" name="Holder 4"/>
          <p:cNvSpPr>
            <a:spLocks noGrp="1"/>
          </p:cNvSpPr>
          <p:nvPr>
            <p:ph type="sldNum" sz="quarter" idx="7"/>
          </p:nvPr>
        </p:nvSpPr>
        <p:spPr>
          <a:xfrm>
            <a:off x="8686800" y="6502447"/>
            <a:ext cx="391795" cy="259715"/>
          </a:xfrm>
          <a:prstGeom prst="rect">
            <a:avLst/>
          </a:prstGeom>
        </p:spPr>
        <p:txBody>
          <a:bodyPr lIns="0" tIns="0" rIns="0" bIns="0"/>
          <a:lstStyle>
            <a:lvl1pPr>
              <a:defRPr sz="1400" b="1" i="0">
                <a:solidFill>
                  <a:schemeClr val="tx1"/>
                </a:solidFill>
                <a:latin typeface="Times New Roman" panose="02020603050405020304"/>
                <a:cs typeface="Times New Roman" panose="02020603050405020304"/>
              </a:defRPr>
            </a:lvl1pPr>
          </a:lstStyle>
          <a:p>
            <a:pPr marL="34290">
              <a:lnSpc>
                <a:spcPts val="162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panose="020F0502020204030204"/>
                <a:cs typeface="Calibri" panose="020F050202020403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6549EA9-6561-4FDF-8D13-0633A5F1C8B8}" type="datetime1">
              <a:rPr lang="en-US" altLang="zh-CN" smtClean="0"/>
              <a:t>8/27/2020</a:t>
            </a:fld>
            <a:endParaRPr lang="en-US"/>
          </a:p>
        </p:txBody>
      </p:sp>
      <p:sp>
        <p:nvSpPr>
          <p:cNvPr id="6" name="Holder 4"/>
          <p:cNvSpPr>
            <a:spLocks noGrp="1"/>
          </p:cNvSpPr>
          <p:nvPr>
            <p:ph type="sldNum" sz="quarter" idx="7"/>
          </p:nvPr>
        </p:nvSpPr>
        <p:spPr>
          <a:xfrm>
            <a:off x="8686800" y="6502447"/>
            <a:ext cx="391795" cy="259715"/>
          </a:xfrm>
          <a:prstGeom prst="rect">
            <a:avLst/>
          </a:prstGeom>
        </p:spPr>
        <p:txBody>
          <a:bodyPr lIns="0" tIns="0" rIns="0" bIns="0"/>
          <a:lstStyle>
            <a:lvl1pPr>
              <a:defRPr sz="1400" b="1" i="0">
                <a:solidFill>
                  <a:schemeClr val="tx1"/>
                </a:solidFill>
                <a:latin typeface="Times New Roman" panose="02020603050405020304"/>
                <a:cs typeface="Times New Roman" panose="02020603050405020304"/>
              </a:defRPr>
            </a:lvl1pPr>
          </a:lstStyle>
          <a:p>
            <a:pPr marL="34290">
              <a:lnSpc>
                <a:spcPts val="162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4E577DE-30BC-49C5-BF22-530837FF98B2}" type="datetime1">
              <a:rPr lang="en-US" altLang="zh-CN" smtClean="0"/>
              <a:t>8/27/2020</a:t>
            </a:fld>
            <a:endParaRPr lang="en-US"/>
          </a:p>
        </p:txBody>
      </p:sp>
      <p:sp>
        <p:nvSpPr>
          <p:cNvPr id="4" name="Holder 4"/>
          <p:cNvSpPr>
            <a:spLocks noGrp="1"/>
          </p:cNvSpPr>
          <p:nvPr>
            <p:ph type="sldNum" sz="quarter" idx="7"/>
          </p:nvPr>
        </p:nvSpPr>
        <p:spPr>
          <a:xfrm>
            <a:off x="8686800" y="6502447"/>
            <a:ext cx="391795" cy="259715"/>
          </a:xfrm>
          <a:prstGeom prst="rect">
            <a:avLst/>
          </a:prstGeom>
        </p:spPr>
        <p:txBody>
          <a:bodyPr lIns="0" tIns="0" rIns="0" bIns="0"/>
          <a:lstStyle>
            <a:lvl1pPr>
              <a:defRPr sz="1400" b="1" i="0">
                <a:solidFill>
                  <a:schemeClr val="tx1"/>
                </a:solidFill>
                <a:latin typeface="Times New Roman" panose="02020603050405020304"/>
                <a:cs typeface="Times New Roman" panose="02020603050405020304"/>
              </a:defRPr>
            </a:lvl1pPr>
          </a:lstStyle>
          <a:p>
            <a:pPr marL="34290">
              <a:lnSpc>
                <a:spcPts val="1620"/>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60347" y="565226"/>
            <a:ext cx="6623304" cy="512444"/>
          </a:xfrm>
          <a:prstGeom prst="rect">
            <a:avLst/>
          </a:prstGeom>
        </p:spPr>
        <p:txBody>
          <a:bodyPr wrap="square" lIns="0" tIns="0" rIns="0" bIns="0">
            <a:spAutoFit/>
          </a:bodyPr>
          <a:lstStyle>
            <a:lvl1pPr>
              <a:defRPr sz="3200" b="1" i="0">
                <a:solidFill>
                  <a:schemeClr val="tx1"/>
                </a:solidFill>
                <a:latin typeface="Calibri" panose="020F0502020204030204"/>
                <a:cs typeface="Calibri" panose="020F0502020204030204"/>
              </a:defRPr>
            </a:lvl1pPr>
          </a:lstStyle>
          <a:p>
            <a:endParaRPr/>
          </a:p>
        </p:txBody>
      </p:sp>
      <p:sp>
        <p:nvSpPr>
          <p:cNvPr id="3" name="Holder 3"/>
          <p:cNvSpPr>
            <a:spLocks noGrp="1"/>
          </p:cNvSpPr>
          <p:nvPr>
            <p:ph type="body" idx="1"/>
          </p:nvPr>
        </p:nvSpPr>
        <p:spPr>
          <a:xfrm>
            <a:off x="540969" y="1547267"/>
            <a:ext cx="8062061" cy="4601210"/>
          </a:xfrm>
          <a:prstGeom prst="rect">
            <a:avLst/>
          </a:prstGeom>
        </p:spPr>
        <p:txBody>
          <a:bodyPr wrap="square" lIns="0" tIns="0" rIns="0" bIns="0">
            <a:spAutoFit/>
          </a:bodyPr>
          <a:lstStyle>
            <a:lvl1pPr>
              <a:defRPr sz="1800" b="1" i="0">
                <a:solidFill>
                  <a:srgbClr val="FF0000"/>
                </a:solidFill>
                <a:latin typeface="Arial" panose="020B0604020202020204"/>
                <a:cs typeface="Arial" panose="020B0604020202020204"/>
              </a:defRPr>
            </a:lvl1pPr>
          </a:lstStyle>
          <a:p>
            <a:endParaRPr dirty="0"/>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BFC8EC62-553D-4247-B745-D3EAF89D0BAF}" type="datetime1">
              <a:rPr lang="en-US" altLang="zh-CN" smtClean="0"/>
              <a:t>8/27/2020</a:t>
            </a:fld>
            <a:endParaRPr lang="en-US"/>
          </a:p>
        </p:txBody>
      </p:sp>
      <p:sp>
        <p:nvSpPr>
          <p:cNvPr id="7" name="Holder 4"/>
          <p:cNvSpPr>
            <a:spLocks noGrp="1"/>
          </p:cNvSpPr>
          <p:nvPr>
            <p:ph type="sldNum" sz="quarter" idx="4"/>
          </p:nvPr>
        </p:nvSpPr>
        <p:spPr>
          <a:xfrm>
            <a:off x="8686800" y="6502447"/>
            <a:ext cx="391795" cy="259715"/>
          </a:xfrm>
          <a:prstGeom prst="rect">
            <a:avLst/>
          </a:prstGeom>
        </p:spPr>
        <p:txBody>
          <a:bodyPr lIns="0" tIns="0" rIns="0" bIns="0"/>
          <a:lstStyle>
            <a:lvl1pPr>
              <a:defRPr sz="1400" b="1" i="0">
                <a:solidFill>
                  <a:schemeClr val="tx1"/>
                </a:solidFill>
                <a:latin typeface="Times New Roman" panose="02020603050405020304"/>
                <a:cs typeface="Times New Roman" panose="02020603050405020304"/>
              </a:defRPr>
            </a:lvl1pPr>
          </a:lstStyle>
          <a:p>
            <a:pPr marL="34290">
              <a:lnSpc>
                <a:spcPts val="162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rilem.cn/page/Default.asp?pageID=170&amp;keyword=&amp;page=1" TargetMode="External"/><Relationship Id="rId2" Type="http://schemas.openxmlformats.org/officeDocument/2006/relationships/hyperlink" Target="http://www.rilem.cn/"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alpha val="29000"/>
          </a:schemeClr>
        </a:solidFill>
        <a:effectLst/>
      </p:bgPr>
    </p:bg>
    <p:spTree>
      <p:nvGrpSpPr>
        <p:cNvPr id="1" name=""/>
        <p:cNvGrpSpPr/>
        <p:nvPr/>
      </p:nvGrpSpPr>
      <p:grpSpPr>
        <a:xfrm>
          <a:off x="0" y="0"/>
          <a:ext cx="0" cy="0"/>
          <a:chOff x="0" y="0"/>
          <a:chExt cx="0" cy="0"/>
        </a:xfrm>
      </p:grpSpPr>
      <p:sp>
        <p:nvSpPr>
          <p:cNvPr id="4" name="object 4"/>
          <p:cNvSpPr txBox="1"/>
          <p:nvPr/>
        </p:nvSpPr>
        <p:spPr>
          <a:xfrm>
            <a:off x="495297" y="2738672"/>
            <a:ext cx="8153399" cy="936154"/>
          </a:xfrm>
          <a:prstGeom prst="rect">
            <a:avLst/>
          </a:prstGeom>
        </p:spPr>
        <p:txBody>
          <a:bodyPr vert="horz" wrap="square" lIns="0" tIns="12700" rIns="0" bIns="0" rtlCol="0">
            <a:spAutoFit/>
          </a:bodyPr>
          <a:lstStyle/>
          <a:p>
            <a:pPr marL="12700" algn="ctr">
              <a:spcBef>
                <a:spcPts val="100"/>
              </a:spcBef>
            </a:pPr>
            <a:r>
              <a:rPr lang="en-US" altLang="zh-CN" sz="6000" b="1" spc="-5" dirty="0">
                <a:solidFill>
                  <a:srgbClr val="000080"/>
                </a:solidFill>
                <a:cs typeface="Calibri" panose="020F0502020204030204"/>
              </a:rPr>
              <a:t>T</a:t>
            </a:r>
            <a:r>
              <a:rPr lang="en-US" sz="6000" b="1" spc="-5" dirty="0">
                <a:solidFill>
                  <a:srgbClr val="000080"/>
                </a:solidFill>
                <a:cs typeface="Calibri" panose="020F0502020204030204"/>
              </a:rPr>
              <a:t>he 3</a:t>
            </a:r>
            <a:r>
              <a:rPr lang="en-US" sz="6000" b="1" spc="-5" baseline="30000" dirty="0">
                <a:solidFill>
                  <a:srgbClr val="000080"/>
                </a:solidFill>
                <a:cs typeface="Calibri" panose="020F0502020204030204"/>
              </a:rPr>
              <a:t>rd</a:t>
            </a:r>
            <a:r>
              <a:rPr lang="en-US" sz="6000" b="1" spc="-5" dirty="0">
                <a:solidFill>
                  <a:srgbClr val="000080"/>
                </a:solidFill>
                <a:cs typeface="Calibri" panose="020F0502020204030204"/>
              </a:rPr>
              <a:t> Meeting of WG4 </a:t>
            </a:r>
          </a:p>
        </p:txBody>
      </p:sp>
      <p:sp>
        <p:nvSpPr>
          <p:cNvPr id="6" name="object 6"/>
          <p:cNvSpPr txBox="1"/>
          <p:nvPr/>
        </p:nvSpPr>
        <p:spPr>
          <a:xfrm>
            <a:off x="2144773" y="5410200"/>
            <a:ext cx="4854449" cy="936154"/>
          </a:xfrm>
          <a:prstGeom prst="rect">
            <a:avLst/>
          </a:prstGeom>
        </p:spPr>
        <p:txBody>
          <a:bodyPr vert="horz" wrap="square" lIns="0" tIns="165100" rIns="0" bIns="0" rtlCol="0">
            <a:spAutoFit/>
          </a:bodyPr>
          <a:lstStyle/>
          <a:p>
            <a:pPr algn="ctr">
              <a:spcBef>
                <a:spcPts val="1205"/>
              </a:spcBef>
            </a:pPr>
            <a:r>
              <a:rPr sz="2000" dirty="0">
                <a:solidFill>
                  <a:prstClr val="black"/>
                </a:solidFill>
                <a:cs typeface="Calibri" panose="020F0502020204030204"/>
              </a:rPr>
              <a:t>China Building </a:t>
            </a:r>
            <a:r>
              <a:rPr sz="2000" spc="-5" dirty="0">
                <a:solidFill>
                  <a:prstClr val="black"/>
                </a:solidFill>
                <a:cs typeface="Calibri" panose="020F0502020204030204"/>
              </a:rPr>
              <a:t>Materials</a:t>
            </a:r>
            <a:r>
              <a:rPr sz="2000" spc="-175" dirty="0">
                <a:solidFill>
                  <a:prstClr val="black"/>
                </a:solidFill>
                <a:cs typeface="Calibri" panose="020F0502020204030204"/>
              </a:rPr>
              <a:t> </a:t>
            </a:r>
            <a:r>
              <a:rPr sz="2000" spc="-10" dirty="0">
                <a:solidFill>
                  <a:prstClr val="black"/>
                </a:solidFill>
                <a:cs typeface="Calibri" panose="020F0502020204030204"/>
              </a:rPr>
              <a:t>Academy</a:t>
            </a:r>
            <a:endParaRPr lang="en-US" sz="2000" spc="-10" dirty="0">
              <a:solidFill>
                <a:prstClr val="black"/>
              </a:solidFill>
              <a:cs typeface="Calibri" panose="020F0502020204030204"/>
            </a:endParaRPr>
          </a:p>
          <a:p>
            <a:pPr algn="ctr">
              <a:spcBef>
                <a:spcPts val="1205"/>
              </a:spcBef>
            </a:pPr>
            <a:r>
              <a:rPr lang="en-US" altLang="zh-CN" sz="2000" spc="-10" dirty="0">
                <a:solidFill>
                  <a:prstClr val="black"/>
                </a:solidFill>
                <a:cs typeface="Calibri" panose="020F0502020204030204"/>
              </a:rPr>
              <a:t>August, 2020</a:t>
            </a:r>
            <a:endParaRPr sz="2000" dirty="0">
              <a:solidFill>
                <a:prstClr val="black"/>
              </a:solidFill>
              <a:cs typeface="Calibri" panose="020F0502020204030204"/>
            </a:endParaRPr>
          </a:p>
        </p:txBody>
      </p:sp>
      <p:sp>
        <p:nvSpPr>
          <p:cNvPr id="7" name="标题 6"/>
          <p:cNvSpPr txBox="1">
            <a:spLocks noChangeArrowheads="1"/>
          </p:cNvSpPr>
          <p:nvPr/>
        </p:nvSpPr>
        <p:spPr bwMode="auto">
          <a:xfrm>
            <a:off x="1905000" y="-150176"/>
            <a:ext cx="70022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indent="0" algn="l" eaLnBrk="1" hangingPunct="1">
              <a:defRPr/>
            </a:pPr>
            <a:r>
              <a:rPr lang="zh-CN" altLang="en-US" sz="2400" b="1" kern="0" dirty="0">
                <a:solidFill>
                  <a:prstClr val="black"/>
                </a:solidFill>
                <a:latin typeface="Arial" panose="020B0604020202020204" pitchFamily="34" charset="0"/>
                <a:cs typeface="Arial" panose="020B0604020202020204" pitchFamily="34" charset="0"/>
              </a:rPr>
              <a:t>R</a:t>
            </a:r>
            <a:r>
              <a:rPr lang="zh-CN" altLang="en-US" sz="1600" b="1" kern="0" dirty="0">
                <a:solidFill>
                  <a:prstClr val="black"/>
                </a:solidFill>
                <a:latin typeface="Arial" panose="020B0604020202020204" pitchFamily="34" charset="0"/>
                <a:cs typeface="Arial" panose="020B0604020202020204" pitchFamily="34" charset="0"/>
              </a:rPr>
              <a:t>éunion </a:t>
            </a:r>
            <a:r>
              <a:rPr lang="zh-CN" altLang="en-US" sz="2400" b="1" kern="0" dirty="0">
                <a:solidFill>
                  <a:prstClr val="black"/>
                </a:solidFill>
                <a:latin typeface="Arial" panose="020B0604020202020204" pitchFamily="34" charset="0"/>
                <a:cs typeface="Arial" panose="020B0604020202020204" pitchFamily="34" charset="0"/>
              </a:rPr>
              <a:t>I</a:t>
            </a:r>
            <a:r>
              <a:rPr lang="zh-CN" altLang="en-US" sz="1600" b="1" kern="0" dirty="0">
                <a:solidFill>
                  <a:prstClr val="black"/>
                </a:solidFill>
                <a:latin typeface="Arial" panose="020B0604020202020204" pitchFamily="34" charset="0"/>
                <a:cs typeface="Arial" panose="020B0604020202020204" pitchFamily="34" charset="0"/>
              </a:rPr>
              <a:t>nternationale des </a:t>
            </a:r>
            <a:r>
              <a:rPr lang="zh-CN" altLang="en-US" sz="2400" b="1" kern="0" dirty="0">
                <a:solidFill>
                  <a:prstClr val="black"/>
                </a:solidFill>
                <a:latin typeface="Arial" panose="020B0604020202020204" pitchFamily="34" charset="0"/>
                <a:cs typeface="Arial" panose="020B0604020202020204" pitchFamily="34" charset="0"/>
              </a:rPr>
              <a:t>L</a:t>
            </a:r>
            <a:r>
              <a:rPr lang="zh-CN" altLang="en-US" sz="1600" b="1" kern="0" dirty="0">
                <a:solidFill>
                  <a:prstClr val="black"/>
                </a:solidFill>
                <a:latin typeface="Arial" panose="020B0604020202020204" pitchFamily="34" charset="0"/>
                <a:cs typeface="Arial" panose="020B0604020202020204" pitchFamily="34" charset="0"/>
              </a:rPr>
              <a:t>aboratoires et </a:t>
            </a:r>
            <a:r>
              <a:rPr lang="zh-CN" altLang="en-US" sz="2400" b="1" kern="0" dirty="0">
                <a:solidFill>
                  <a:prstClr val="black"/>
                </a:solidFill>
                <a:latin typeface="Arial" panose="020B0604020202020204" pitchFamily="34" charset="0"/>
                <a:cs typeface="Arial" panose="020B0604020202020204" pitchFamily="34" charset="0"/>
              </a:rPr>
              <a:t>E</a:t>
            </a:r>
            <a:r>
              <a:rPr lang="zh-CN" altLang="en-US" sz="1600" b="1" kern="0" dirty="0">
                <a:solidFill>
                  <a:prstClr val="black"/>
                </a:solidFill>
                <a:latin typeface="Arial" panose="020B0604020202020204" pitchFamily="34" charset="0"/>
                <a:cs typeface="Arial" panose="020B0604020202020204" pitchFamily="34" charset="0"/>
              </a:rPr>
              <a:t>xperts des </a:t>
            </a:r>
            <a:r>
              <a:rPr lang="zh-CN" altLang="en-US" sz="2400" b="1" kern="0" dirty="0">
                <a:solidFill>
                  <a:prstClr val="black"/>
                </a:solidFill>
                <a:latin typeface="Arial" panose="020B0604020202020204" pitchFamily="34" charset="0"/>
                <a:cs typeface="Arial" panose="020B0604020202020204" pitchFamily="34" charset="0"/>
              </a:rPr>
              <a:t>M</a:t>
            </a:r>
            <a:r>
              <a:rPr lang="zh-CN" altLang="en-US" sz="1600" b="1" kern="0" dirty="0">
                <a:solidFill>
                  <a:prstClr val="black"/>
                </a:solidFill>
                <a:latin typeface="Arial" panose="020B0604020202020204" pitchFamily="34" charset="0"/>
                <a:cs typeface="Arial" panose="020B0604020202020204" pitchFamily="34" charset="0"/>
              </a:rPr>
              <a:t>atériaux</a:t>
            </a:r>
            <a:br>
              <a:rPr lang="zh-CN" altLang="en-US" sz="1600" b="1" kern="0" dirty="0">
                <a:solidFill>
                  <a:prstClr val="black"/>
                </a:solidFill>
                <a:latin typeface="Arial" panose="020B0604020202020204" pitchFamily="34" charset="0"/>
                <a:cs typeface="Arial" panose="020B0604020202020204" pitchFamily="34" charset="0"/>
              </a:rPr>
            </a:br>
            <a:br>
              <a:rPr lang="zh-CN" altLang="en-US" sz="1600" b="1" kern="0" dirty="0">
                <a:solidFill>
                  <a:prstClr val="black"/>
                </a:solidFill>
                <a:latin typeface="Arial" panose="020B0604020202020204" pitchFamily="34" charset="0"/>
                <a:cs typeface="Arial" panose="020B0604020202020204" pitchFamily="34" charset="0"/>
              </a:rPr>
            </a:br>
            <a:r>
              <a:rPr lang="en-US" altLang="zh-CN" sz="1600" kern="0" dirty="0">
                <a:solidFill>
                  <a:prstClr val="black"/>
                </a:solidFill>
                <a:latin typeface="Arial" panose="020B0604020202020204" pitchFamily="34" charset="0"/>
                <a:cs typeface="Arial" panose="020B0604020202020204" pitchFamily="34" charset="0"/>
              </a:rPr>
              <a:t>TC 281-CCC: Carbonation of concrete with SCM</a:t>
            </a:r>
          </a:p>
          <a:p>
            <a:pPr marL="0" indent="0" algn="l" eaLnBrk="1" hangingPunct="1">
              <a:defRPr/>
            </a:pPr>
            <a:r>
              <a:rPr lang="en-US" altLang="zh-CN" sz="1600" kern="0" dirty="0">
                <a:solidFill>
                  <a:prstClr val="black"/>
                </a:solidFill>
                <a:latin typeface="Arial" panose="020B0604020202020204" pitchFamily="34" charset="0"/>
                <a:cs typeface="Arial" panose="020B0604020202020204" pitchFamily="34" charset="0"/>
              </a:rPr>
              <a:t>WG4: Effect of combined actions: load + carbonation</a:t>
            </a:r>
            <a:endParaRPr lang="zh-CN" altLang="en-US" sz="1800" b="1" i="1" u="sng" kern="0" dirty="0">
              <a:solidFill>
                <a:prstClr val="black"/>
              </a:solidFill>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id="{8B8F633F-B372-4A69-8EA4-2C97703C9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64389"/>
            <a:ext cx="725376" cy="1148511"/>
          </a:xfrm>
          <a:prstGeom prst="rect">
            <a:avLst/>
          </a:prstGeom>
        </p:spPr>
      </p:pic>
      <p:pic>
        <p:nvPicPr>
          <p:cNvPr id="14" name="图片 13">
            <a:extLst>
              <a:ext uri="{FF2B5EF4-FFF2-40B4-BE49-F238E27FC236}">
                <a16:creationId xmlns:a16="http://schemas.microsoft.com/office/drawing/2014/main" id="{975C4F1F-86E1-4373-877E-875132CE4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51810" y="-1954034"/>
            <a:ext cx="2155354" cy="15664621"/>
          </a:xfrm>
          <a:prstGeom prst="rect">
            <a:avLst/>
          </a:prstGeom>
        </p:spPr>
      </p:pic>
    </p:spTree>
    <p:extLst>
      <p:ext uri="{BB962C8B-B14F-4D97-AF65-F5344CB8AC3E}">
        <p14:creationId xmlns:p14="http://schemas.microsoft.com/office/powerpoint/2010/main" val="393876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endCondLst>
                                    <p:cond evt="onNext" delay="0">
                                      <p:tgtEl>
                                        <p:sldTgt/>
                                      </p:tgtEl>
                                    </p:cond>
                                  </p:endCondLst>
                                  <p:childTnLst>
                                    <p:animMotion origin="layout" path="M 2.77556E-17 4.07407E-6 L 0.69375 -0.00162 " pathEditMode="fixed" rAng="0" ptsTypes="AA">
                                      <p:cBhvr>
                                        <p:cTn id="6" dur="20000" fill="hold"/>
                                        <p:tgtEl>
                                          <p:spTgt spid="14"/>
                                        </p:tgtEl>
                                        <p:attrNameLst>
                                          <p:attrName>ppt_x</p:attrName>
                                          <p:attrName>ppt_y</p:attrName>
                                        </p:attrNameLst>
                                      </p:cBhvr>
                                      <p:rCtr x="34688"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361764" y="914400"/>
            <a:ext cx="8420473" cy="5076261"/>
          </a:xfrm>
          <a:prstGeom prst="rect">
            <a:avLst/>
          </a:prstGeom>
        </p:spPr>
        <p:txBody>
          <a:bodyPr vert="horz" wrap="square" lIns="0" tIns="180340" rIns="0" bIns="0" rtlCol="0">
            <a:spAutoFit/>
          </a:bodyPr>
          <a:lstStyle/>
          <a:p>
            <a:pPr marL="527685" indent="-515620">
              <a:lnSpc>
                <a:spcPct val="125000"/>
              </a:lnSpc>
              <a:spcBef>
                <a:spcPts val="600"/>
              </a:spcBef>
              <a:buAutoNum type="arabicPeriod"/>
              <a:tabLst>
                <a:tab pos="527685" algn="l"/>
                <a:tab pos="528320" algn="l"/>
              </a:tabLst>
            </a:pPr>
            <a:r>
              <a:rPr lang="en-US" altLang="zh-CN" sz="1600" dirty="0">
                <a:latin typeface="Arial" panose="020B0604020202020204"/>
                <a:cs typeface="Arial" panose="020B0604020202020204"/>
              </a:rPr>
              <a:t>Welcome address and opening of the WG 4 of RILEM TC 281- CCC WG4;</a:t>
            </a:r>
          </a:p>
          <a:p>
            <a:pPr marL="527685" indent="-515620">
              <a:lnSpc>
                <a:spcPct val="125000"/>
              </a:lnSpc>
              <a:spcBef>
                <a:spcPts val="600"/>
              </a:spcBef>
              <a:buAutoNum type="arabicPeriod"/>
              <a:tabLst>
                <a:tab pos="527685" algn="l"/>
                <a:tab pos="528320" algn="l"/>
              </a:tabLst>
            </a:pPr>
            <a:r>
              <a:rPr lang="en-US" altLang="zh-CN" sz="1600" dirty="0">
                <a:latin typeface="Arial" panose="020B0604020202020204"/>
                <a:cs typeface="Arial" panose="020B0604020202020204"/>
              </a:rPr>
              <a:t>Self-introduction of each participant;</a:t>
            </a:r>
          </a:p>
          <a:p>
            <a:pPr marL="527685" indent="-515620">
              <a:lnSpc>
                <a:spcPct val="125000"/>
              </a:lnSpc>
              <a:spcBef>
                <a:spcPts val="600"/>
              </a:spcBef>
              <a:buFontTx/>
              <a:buAutoNum type="arabicPeriod"/>
              <a:tabLst>
                <a:tab pos="527685" algn="l"/>
                <a:tab pos="528320" algn="l"/>
              </a:tabLst>
            </a:pPr>
            <a:r>
              <a:rPr lang="en-US" altLang="zh-CN" sz="1600" dirty="0">
                <a:latin typeface="Arial" panose="020B0604020202020204"/>
                <a:cs typeface="Arial" panose="020B0604020202020204"/>
              </a:rPr>
              <a:t>Approval of the agenda (B);</a:t>
            </a:r>
          </a:p>
          <a:p>
            <a:pPr marL="527685" indent="-515620">
              <a:lnSpc>
                <a:spcPct val="125000"/>
              </a:lnSpc>
              <a:spcBef>
                <a:spcPts val="600"/>
              </a:spcBef>
              <a:buAutoNum type="arabicPeriod"/>
              <a:tabLst>
                <a:tab pos="527685" algn="l"/>
                <a:tab pos="528320" algn="l"/>
              </a:tabLst>
            </a:pPr>
            <a:r>
              <a:rPr lang="en-US" altLang="zh-CN" sz="1600" dirty="0">
                <a:latin typeface="Arial" panose="020B0604020202020204"/>
                <a:cs typeface="Arial" panose="020B0604020202020204"/>
              </a:rPr>
              <a:t>Approval of the minutes of the 2nd WG 4 Meeting (A);(10 min)</a:t>
            </a:r>
          </a:p>
          <a:p>
            <a:pPr marL="527685" indent="-515620">
              <a:lnSpc>
                <a:spcPct val="125000"/>
              </a:lnSpc>
              <a:spcBef>
                <a:spcPts val="600"/>
              </a:spcBef>
              <a:buAutoNum type="arabicPeriod"/>
              <a:tabLst>
                <a:tab pos="527685" algn="l"/>
                <a:tab pos="528320" algn="l"/>
              </a:tabLst>
            </a:pPr>
            <a:r>
              <a:rPr lang="en-US" altLang="zh-CN" sz="1600" dirty="0">
                <a:latin typeface="Arial" panose="020B0604020202020204"/>
                <a:cs typeface="Arial" panose="020B0604020202020204"/>
              </a:rPr>
              <a:t>Brief review on progress of ongoing work of WG 4; (5 min)</a:t>
            </a:r>
          </a:p>
          <a:p>
            <a:pPr marL="527685" indent="-515620">
              <a:lnSpc>
                <a:spcPct val="125000"/>
              </a:lnSpc>
              <a:spcBef>
                <a:spcPts val="600"/>
              </a:spcBef>
              <a:buAutoNum type="arabicPeriod"/>
              <a:tabLst>
                <a:tab pos="527685" algn="l"/>
                <a:tab pos="528320" algn="l"/>
              </a:tabLst>
            </a:pPr>
            <a:r>
              <a:rPr lang="en-US" altLang="zh-CN" sz="1600" dirty="0">
                <a:latin typeface="Arial" panose="020B0604020202020204"/>
                <a:cs typeface="Arial" panose="020B0604020202020204"/>
              </a:rPr>
              <a:t>Reports and discussion on the test results of the first test series of 7 labs;</a:t>
            </a:r>
            <a:r>
              <a:rPr lang="zh-CN" altLang="en-US" sz="1600" dirty="0">
                <a:latin typeface="Arial" panose="020B0604020202020204"/>
                <a:cs typeface="Arial" panose="020B0604020202020204"/>
              </a:rPr>
              <a:t>（</a:t>
            </a:r>
            <a:r>
              <a:rPr lang="en-US" altLang="zh-CN" sz="1600" dirty="0">
                <a:latin typeface="Arial" panose="020B0604020202020204"/>
                <a:cs typeface="Arial" panose="020B0604020202020204"/>
              </a:rPr>
              <a:t>70 min</a:t>
            </a:r>
            <a:r>
              <a:rPr lang="zh-CN" altLang="en-US" sz="1600" dirty="0">
                <a:latin typeface="Arial" panose="020B0604020202020204"/>
                <a:cs typeface="Arial" panose="020B0604020202020204"/>
              </a:rPr>
              <a:t>）</a:t>
            </a:r>
          </a:p>
          <a:p>
            <a:pPr marL="527685" indent="-515620">
              <a:lnSpc>
                <a:spcPct val="125000"/>
              </a:lnSpc>
              <a:spcBef>
                <a:spcPts val="600"/>
              </a:spcBef>
              <a:buAutoNum type="arabicPeriod"/>
              <a:tabLst>
                <a:tab pos="527685" algn="l"/>
                <a:tab pos="528320" algn="l"/>
              </a:tabLst>
            </a:pPr>
            <a:r>
              <a:rPr lang="en-US" altLang="zh-CN" sz="1600" dirty="0">
                <a:latin typeface="Arial" panose="020B0604020202020204"/>
                <a:cs typeface="Arial" panose="020B0604020202020204"/>
              </a:rPr>
              <a:t>Discussion on test results; (15 min)</a:t>
            </a:r>
          </a:p>
          <a:p>
            <a:pPr marL="527685" indent="-515620">
              <a:lnSpc>
                <a:spcPct val="125000"/>
              </a:lnSpc>
              <a:spcBef>
                <a:spcPts val="600"/>
              </a:spcBef>
              <a:buFontTx/>
              <a:buAutoNum type="arabicPeriod"/>
              <a:tabLst>
                <a:tab pos="527685" algn="l"/>
                <a:tab pos="528320" algn="l"/>
              </a:tabLst>
            </a:pPr>
            <a:r>
              <a:rPr lang="en-US" altLang="zh-CN" sz="1600" dirty="0">
                <a:latin typeface="Arial" panose="020B0604020202020204"/>
                <a:cs typeface="Arial" panose="020B0604020202020204"/>
              </a:rPr>
              <a:t>	Possible modifications of the test program (C); (10 min)</a:t>
            </a:r>
          </a:p>
          <a:p>
            <a:pPr marL="527685" indent="-515620">
              <a:lnSpc>
                <a:spcPct val="125000"/>
              </a:lnSpc>
              <a:spcBef>
                <a:spcPts val="600"/>
              </a:spcBef>
              <a:buFontTx/>
              <a:buAutoNum type="arabicPeriod"/>
              <a:tabLst>
                <a:tab pos="527685" algn="l"/>
                <a:tab pos="528320" algn="l"/>
              </a:tabLst>
            </a:pPr>
            <a:r>
              <a:rPr lang="en-US" altLang="zh-CN" sz="1600" dirty="0">
                <a:latin typeface="Arial" panose="020B0604020202020204"/>
                <a:cs typeface="Arial" panose="020B0604020202020204"/>
              </a:rPr>
              <a:t>	Discussion on detailed plan of the second test series; (10 min)     </a:t>
            </a:r>
          </a:p>
          <a:p>
            <a:pPr marL="527685" indent="-515620">
              <a:lnSpc>
                <a:spcPct val="125000"/>
              </a:lnSpc>
              <a:spcBef>
                <a:spcPts val="600"/>
              </a:spcBef>
              <a:buAutoNum type="arabicPeriod"/>
              <a:tabLst>
                <a:tab pos="527685" algn="l"/>
                <a:tab pos="528320" algn="l"/>
              </a:tabLst>
            </a:pPr>
            <a:r>
              <a:rPr lang="en-US" altLang="zh-CN" sz="1600" dirty="0">
                <a:latin typeface="Arial" panose="020B0604020202020204"/>
                <a:cs typeface="Arial" panose="020B0604020202020204"/>
              </a:rPr>
              <a:t>	Discussion of the contents of the summary report of WG4; (3 min)</a:t>
            </a:r>
          </a:p>
          <a:p>
            <a:pPr marL="527685" indent="-515620">
              <a:lnSpc>
                <a:spcPct val="125000"/>
              </a:lnSpc>
              <a:spcBef>
                <a:spcPts val="600"/>
              </a:spcBef>
              <a:buAutoNum type="arabicPeriod"/>
              <a:tabLst>
                <a:tab pos="527685" algn="l"/>
                <a:tab pos="528320" algn="l"/>
              </a:tabLst>
            </a:pPr>
            <a:r>
              <a:rPr lang="en-US" altLang="zh-CN" sz="1600" dirty="0">
                <a:latin typeface="Arial" panose="020B0604020202020204"/>
                <a:cs typeface="Arial" panose="020B0604020202020204"/>
              </a:rPr>
              <a:t>	Next meetings; </a:t>
            </a:r>
          </a:p>
          <a:p>
            <a:pPr marL="527685" indent="-515620">
              <a:lnSpc>
                <a:spcPct val="125000"/>
              </a:lnSpc>
              <a:spcBef>
                <a:spcPts val="600"/>
              </a:spcBef>
              <a:buAutoNum type="arabicPeriod"/>
              <a:tabLst>
                <a:tab pos="527685" algn="l"/>
                <a:tab pos="528320" algn="l"/>
              </a:tabLst>
            </a:pPr>
            <a:r>
              <a:rPr lang="en-US" altLang="zh-CN" sz="1600" dirty="0">
                <a:latin typeface="Arial" panose="020B0604020202020204"/>
                <a:cs typeface="Arial" panose="020B0604020202020204"/>
              </a:rPr>
              <a:t>	Next steps and any other business; </a:t>
            </a:r>
          </a:p>
          <a:p>
            <a:pPr marL="527685" indent="-515620">
              <a:lnSpc>
                <a:spcPct val="125000"/>
              </a:lnSpc>
              <a:spcBef>
                <a:spcPts val="600"/>
              </a:spcBef>
              <a:buAutoNum type="arabicPeriod"/>
              <a:tabLst>
                <a:tab pos="527685" algn="l"/>
                <a:tab pos="528320" algn="l"/>
              </a:tabLst>
            </a:pPr>
            <a:r>
              <a:rPr lang="en-US" altLang="zh-CN" sz="1600" dirty="0">
                <a:latin typeface="Arial" panose="020B0604020202020204"/>
                <a:cs typeface="Arial" panose="020B0604020202020204"/>
              </a:rPr>
              <a:t>	Closure of the meeting.</a:t>
            </a:r>
          </a:p>
        </p:txBody>
      </p:sp>
      <p:sp>
        <p:nvSpPr>
          <p:cNvPr id="5" name="object 3"/>
          <p:cNvSpPr txBox="1"/>
          <p:nvPr/>
        </p:nvSpPr>
        <p:spPr>
          <a:xfrm>
            <a:off x="625475" y="228600"/>
            <a:ext cx="7893050" cy="674544"/>
          </a:xfrm>
          <a:prstGeom prst="rect">
            <a:avLst/>
          </a:prstGeom>
        </p:spPr>
        <p:txBody>
          <a:bodyPr vert="horz" wrap="square" lIns="0" tIns="180340" rIns="0" bIns="0" rtlCol="0">
            <a:spAutoFit/>
          </a:bodyPr>
          <a:lstStyle/>
          <a:p>
            <a:pPr algn="ctr">
              <a:spcBef>
                <a:spcPts val="95"/>
              </a:spcBef>
              <a:tabLst>
                <a:tab pos="527685" algn="l"/>
                <a:tab pos="528320" algn="l"/>
              </a:tabLst>
            </a:pPr>
            <a:r>
              <a:rPr lang="en-US" altLang="zh-CN" sz="3200" b="1" kern="0" spc="-10" dirty="0">
                <a:cs typeface="Calibri" panose="020F0502020204030204"/>
              </a:rPr>
              <a:t>The agenda of the 3</a:t>
            </a:r>
            <a:r>
              <a:rPr lang="en-US" altLang="zh-CN" sz="3200" b="1" kern="0" spc="-10" baseline="30000" dirty="0">
                <a:cs typeface="Calibri" panose="020F0502020204030204"/>
              </a:rPr>
              <a:t>rd</a:t>
            </a:r>
            <a:r>
              <a:rPr lang="en-US" altLang="zh-CN" sz="3200" b="1" kern="0" spc="-10" dirty="0">
                <a:cs typeface="Calibri" panose="020F0502020204030204"/>
              </a:rPr>
              <a:t> WG4 Meeting</a:t>
            </a: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10</a:t>
            </a:fld>
            <a:endParaRPr lang="en-US" altLang="zh-CN" spc="-5" dirty="0"/>
          </a:p>
        </p:txBody>
      </p:sp>
    </p:spTree>
    <p:extLst>
      <p:ext uri="{BB962C8B-B14F-4D97-AF65-F5344CB8AC3E}">
        <p14:creationId xmlns:p14="http://schemas.microsoft.com/office/powerpoint/2010/main" val="247162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24000" y="3352800"/>
            <a:ext cx="6047105" cy="566822"/>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1F487C"/>
                </a:solidFill>
                <a:cs typeface="Calibri" panose="020F0502020204030204"/>
              </a:rPr>
              <a:t>T</a:t>
            </a:r>
            <a:r>
              <a:rPr lang="en-US" sz="3600" b="1" spc="-5" dirty="0">
                <a:solidFill>
                  <a:srgbClr val="1F487C"/>
                </a:solidFill>
                <a:cs typeface="Calibri" panose="020F0502020204030204"/>
              </a:rPr>
              <a:t>he recent progress of WG4 </a:t>
            </a:r>
          </a:p>
        </p:txBody>
      </p:sp>
      <p:sp>
        <p:nvSpPr>
          <p:cNvPr id="6" name="object 6"/>
          <p:cNvSpPr txBox="1"/>
          <p:nvPr/>
        </p:nvSpPr>
        <p:spPr>
          <a:xfrm>
            <a:off x="2384551" y="4408026"/>
            <a:ext cx="4854449" cy="1459374"/>
          </a:xfrm>
          <a:prstGeom prst="rect">
            <a:avLst/>
          </a:prstGeom>
        </p:spPr>
        <p:txBody>
          <a:bodyPr vert="horz" wrap="square" lIns="0" tIns="165100" rIns="0" bIns="0" rtlCol="0">
            <a:spAutoFit/>
          </a:bodyPr>
          <a:lstStyle/>
          <a:p>
            <a:pPr marL="3175" algn="ctr">
              <a:lnSpc>
                <a:spcPct val="100000"/>
              </a:lnSpc>
              <a:spcBef>
                <a:spcPts val="1300"/>
              </a:spcBef>
            </a:pPr>
            <a:r>
              <a:rPr lang="en-US" altLang="zh-CN" sz="2400" dirty="0">
                <a:latin typeface="Calibri" panose="020F0502020204030204"/>
                <a:cs typeface="Calibri" panose="020F0502020204030204"/>
              </a:rPr>
              <a:t>Juan LI</a:t>
            </a:r>
            <a:endParaRPr sz="2400" dirty="0">
              <a:latin typeface="Calibri" panose="020F0502020204030204"/>
              <a:cs typeface="Calibri" panose="020F0502020204030204"/>
            </a:endParaRPr>
          </a:p>
          <a:p>
            <a:pPr algn="ctr">
              <a:lnSpc>
                <a:spcPct val="100000"/>
              </a:lnSpc>
              <a:spcBef>
                <a:spcPts val="1205"/>
              </a:spcBef>
            </a:pPr>
            <a:r>
              <a:rPr sz="2000" dirty="0">
                <a:latin typeface="Calibri" panose="020F0502020204030204"/>
                <a:cs typeface="Calibri" panose="020F0502020204030204"/>
              </a:rPr>
              <a:t>China Building </a:t>
            </a:r>
            <a:r>
              <a:rPr sz="2000" spc="-5" dirty="0">
                <a:latin typeface="Calibri" panose="020F0502020204030204"/>
                <a:cs typeface="Calibri" panose="020F0502020204030204"/>
              </a:rPr>
              <a:t>Materials</a:t>
            </a:r>
            <a:r>
              <a:rPr sz="2000" spc="-175" dirty="0">
                <a:latin typeface="Calibri" panose="020F0502020204030204"/>
                <a:cs typeface="Calibri" panose="020F0502020204030204"/>
              </a:rPr>
              <a:t> </a:t>
            </a:r>
            <a:r>
              <a:rPr sz="2000" spc="-10" dirty="0">
                <a:latin typeface="Calibri" panose="020F0502020204030204"/>
                <a:cs typeface="Calibri" panose="020F0502020204030204"/>
              </a:rPr>
              <a:t>Academy</a:t>
            </a:r>
            <a:endParaRPr lang="en-US" sz="2000" spc="-10" dirty="0">
              <a:latin typeface="Calibri" panose="020F0502020204030204"/>
              <a:cs typeface="Calibri" panose="020F0502020204030204"/>
            </a:endParaRPr>
          </a:p>
          <a:p>
            <a:pPr algn="ctr">
              <a:lnSpc>
                <a:spcPct val="100000"/>
              </a:lnSpc>
              <a:spcBef>
                <a:spcPts val="1205"/>
              </a:spcBef>
            </a:pPr>
            <a:r>
              <a:rPr lang="en-US" altLang="zh-CN" sz="2000" spc="-10" dirty="0">
                <a:cs typeface="Calibri" panose="020F0502020204030204"/>
              </a:rPr>
              <a:t>August, </a:t>
            </a:r>
            <a:r>
              <a:rPr lang="en-US" altLang="zh-CN" sz="2000" spc="-10" dirty="0">
                <a:latin typeface="Calibri" panose="020F0502020204030204"/>
                <a:cs typeface="Calibri" panose="020F0502020204030204"/>
              </a:rPr>
              <a:t>2020</a:t>
            </a:r>
            <a:endParaRPr sz="2000" dirty="0">
              <a:latin typeface="Calibri" panose="020F0502020204030204"/>
              <a:cs typeface="Calibri" panose="020F0502020204030204"/>
            </a:endParaRPr>
          </a:p>
        </p:txBody>
      </p:sp>
      <p:sp>
        <p:nvSpPr>
          <p:cNvPr id="7" name="标题 6"/>
          <p:cNvSpPr txBox="1">
            <a:spLocks noChangeArrowheads="1"/>
          </p:cNvSpPr>
          <p:nvPr/>
        </p:nvSpPr>
        <p:spPr bwMode="auto">
          <a:xfrm>
            <a:off x="2411413" y="663575"/>
            <a:ext cx="6553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indent="0" algn="l" eaLnBrk="1" hangingPunct="1">
              <a:defRPr/>
            </a:pPr>
            <a:r>
              <a:rPr lang="zh-CN" altLang="en-US" sz="3200" b="1" kern="0" dirty="0">
                <a:latin typeface="Arial" panose="020B0604020202020204" pitchFamily="34" charset="0"/>
                <a:cs typeface="Arial" panose="020B0604020202020204" pitchFamily="34" charset="0"/>
              </a:rPr>
              <a:t>R</a:t>
            </a:r>
            <a:r>
              <a:rPr lang="zh-CN" altLang="en-US" sz="2000" b="1" kern="0" dirty="0">
                <a:latin typeface="Arial" panose="020B0604020202020204" pitchFamily="34" charset="0"/>
                <a:cs typeface="Arial" panose="020B0604020202020204" pitchFamily="34" charset="0"/>
              </a:rPr>
              <a:t>éunion </a:t>
            </a:r>
            <a:r>
              <a:rPr lang="zh-CN" altLang="en-US" sz="3200" b="1" kern="0" dirty="0">
                <a:latin typeface="Arial" panose="020B0604020202020204" pitchFamily="34" charset="0"/>
                <a:cs typeface="Arial" panose="020B0604020202020204" pitchFamily="34" charset="0"/>
              </a:rPr>
              <a:t>I</a:t>
            </a:r>
            <a:r>
              <a:rPr lang="zh-CN" altLang="en-US" sz="2000" b="1" kern="0" dirty="0">
                <a:latin typeface="Arial" panose="020B0604020202020204" pitchFamily="34" charset="0"/>
                <a:cs typeface="Arial" panose="020B0604020202020204" pitchFamily="34" charset="0"/>
              </a:rPr>
              <a:t>nternationale des </a:t>
            </a:r>
            <a:r>
              <a:rPr lang="zh-CN" altLang="en-US" sz="3200" b="1" kern="0" dirty="0">
                <a:latin typeface="Arial" panose="020B0604020202020204" pitchFamily="34" charset="0"/>
                <a:cs typeface="Arial" panose="020B0604020202020204" pitchFamily="34" charset="0"/>
              </a:rPr>
              <a:t>L</a:t>
            </a:r>
            <a:r>
              <a:rPr lang="zh-CN" altLang="en-US" sz="2000" b="1" kern="0" dirty="0">
                <a:latin typeface="Arial" panose="020B0604020202020204" pitchFamily="34" charset="0"/>
                <a:cs typeface="Arial" panose="020B0604020202020204" pitchFamily="34" charset="0"/>
              </a:rPr>
              <a:t>aboratoires et </a:t>
            </a:r>
            <a:r>
              <a:rPr lang="zh-CN" altLang="en-US" sz="3200" b="1" kern="0" dirty="0">
                <a:latin typeface="Arial" panose="020B0604020202020204" pitchFamily="34" charset="0"/>
                <a:cs typeface="Arial" panose="020B0604020202020204" pitchFamily="34" charset="0"/>
              </a:rPr>
              <a:t>E</a:t>
            </a:r>
            <a:r>
              <a:rPr lang="zh-CN" altLang="en-US" sz="2000" b="1" kern="0" dirty="0">
                <a:latin typeface="Arial" panose="020B0604020202020204" pitchFamily="34" charset="0"/>
                <a:cs typeface="Arial" panose="020B0604020202020204" pitchFamily="34" charset="0"/>
              </a:rPr>
              <a:t>xperts des </a:t>
            </a:r>
            <a:r>
              <a:rPr lang="zh-CN" altLang="en-US" sz="3200" b="1" kern="0" dirty="0">
                <a:latin typeface="Arial" panose="020B0604020202020204" pitchFamily="34" charset="0"/>
                <a:cs typeface="Arial" panose="020B0604020202020204" pitchFamily="34" charset="0"/>
              </a:rPr>
              <a:t>M</a:t>
            </a:r>
            <a:r>
              <a:rPr lang="zh-CN" altLang="en-US" sz="2000" b="1" kern="0" dirty="0">
                <a:latin typeface="Arial" panose="020B0604020202020204" pitchFamily="34" charset="0"/>
                <a:cs typeface="Arial" panose="020B0604020202020204" pitchFamily="34" charset="0"/>
              </a:rPr>
              <a:t>atériaux</a:t>
            </a:r>
            <a:br>
              <a:rPr lang="zh-CN" altLang="en-US" sz="2000" b="1" kern="0" dirty="0">
                <a:latin typeface="Arial" panose="020B0604020202020204" pitchFamily="34" charset="0"/>
                <a:cs typeface="Arial" panose="020B0604020202020204" pitchFamily="34" charset="0"/>
              </a:rPr>
            </a:br>
            <a:br>
              <a:rPr lang="zh-CN" altLang="en-US" sz="2000" b="1" kern="0" dirty="0">
                <a:latin typeface="Arial" panose="020B0604020202020204" pitchFamily="34" charset="0"/>
                <a:cs typeface="Arial" panose="020B0604020202020204" pitchFamily="34" charset="0"/>
              </a:rPr>
            </a:br>
            <a:r>
              <a:rPr lang="en-US" altLang="zh-CN" sz="2000" kern="0" dirty="0">
                <a:latin typeface="Arial" panose="020B0604020202020204" pitchFamily="34" charset="0"/>
                <a:cs typeface="Arial" panose="020B0604020202020204" pitchFamily="34" charset="0"/>
              </a:rPr>
              <a:t>TC 281-CCC: Carbonation of concrete with SCM</a:t>
            </a:r>
          </a:p>
          <a:p>
            <a:pPr marL="0" indent="0" algn="l" eaLnBrk="1" hangingPunct="1">
              <a:defRPr/>
            </a:pPr>
            <a:r>
              <a:rPr lang="en-US" altLang="zh-CN" sz="2000" kern="0" dirty="0">
                <a:latin typeface="Arial" panose="020B0604020202020204" pitchFamily="34" charset="0"/>
                <a:cs typeface="Arial" panose="020B0604020202020204" pitchFamily="34" charset="0"/>
              </a:rPr>
              <a:t>WG4: Effect of combined actions: load + carbonation</a:t>
            </a:r>
            <a:endParaRPr lang="zh-CN" altLang="en-US" sz="2400" b="1" i="1" u="sng" kern="0" dirty="0">
              <a:latin typeface="Arial" panose="020B0604020202020204" pitchFamily="34" charset="0"/>
              <a:cs typeface="Arial" panose="020B0604020202020204" pitchFamily="34" charset="0"/>
            </a:endParaRPr>
          </a:p>
        </p:txBody>
      </p:sp>
      <p:pic>
        <p:nvPicPr>
          <p:cNvPr id="8"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163" y="698500"/>
            <a:ext cx="1439862" cy="2273300"/>
          </a:xfrm>
          <a:prstGeom prst="rect">
            <a:avLst/>
          </a:prstGeom>
          <a:solidFill>
            <a:srgbClr val="FFFFFF"/>
          </a:solidFill>
          <a:ln>
            <a:noFill/>
          </a:ln>
          <a:extLst>
            <a:ext uri="{91240B29-F687-4F45-9708-019B960494DF}">
              <a14:hiddenLine xmlns:a14="http://schemas.microsoft.com/office/drawing/2010/main" w="76200">
                <a:solidFill>
                  <a:srgbClr val="000000"/>
                </a:solidFill>
                <a:miter lim="800000"/>
                <a:headEnd/>
                <a:tailEnd/>
              </a14:hiddenLine>
            </a:ext>
          </a:extLst>
        </p:spPr>
      </p:pic>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11</a:t>
            </a:fld>
            <a:endParaRPr lang="en-US" altLang="zh-CN" spc="-5" dirty="0"/>
          </a:p>
        </p:txBody>
      </p:sp>
    </p:spTree>
    <p:extLst>
      <p:ext uri="{BB962C8B-B14F-4D97-AF65-F5344CB8AC3E}">
        <p14:creationId xmlns:p14="http://schemas.microsoft.com/office/powerpoint/2010/main" val="173475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51592" y="914400"/>
            <a:ext cx="1440815" cy="574675"/>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D0D0D"/>
                </a:solidFill>
              </a:rPr>
              <a:t>Outline</a:t>
            </a:r>
            <a:endParaRPr sz="3600" dirty="0"/>
          </a:p>
        </p:txBody>
      </p:sp>
      <p:sp>
        <p:nvSpPr>
          <p:cNvPr id="3" name="object 3"/>
          <p:cNvSpPr txBox="1"/>
          <p:nvPr/>
        </p:nvSpPr>
        <p:spPr>
          <a:xfrm>
            <a:off x="1600200" y="1981200"/>
            <a:ext cx="6826250" cy="2036455"/>
          </a:xfrm>
          <a:prstGeom prst="rect">
            <a:avLst/>
          </a:prstGeom>
        </p:spPr>
        <p:txBody>
          <a:bodyPr vert="horz" wrap="square" lIns="0" tIns="180340" rIns="0" bIns="0" rtlCol="0">
            <a:spAutoFit/>
          </a:bodyPr>
          <a:lstStyle/>
          <a:p>
            <a:pPr marL="527685" indent="-515620">
              <a:lnSpc>
                <a:spcPct val="100000"/>
              </a:lnSpc>
              <a:spcBef>
                <a:spcPts val="1325"/>
              </a:spcBef>
              <a:buAutoNum type="arabicPeriod"/>
              <a:tabLst>
                <a:tab pos="527685" algn="l"/>
                <a:tab pos="528320" algn="l"/>
              </a:tabLst>
            </a:pPr>
            <a:r>
              <a:rPr lang="en-US" altLang="zh-CN" sz="2200" dirty="0">
                <a:latin typeface="Arial" panose="020B0604020202020204"/>
                <a:cs typeface="Arial" panose="020B0604020202020204"/>
              </a:rPr>
              <a:t>Recruitment of members</a:t>
            </a:r>
          </a:p>
          <a:p>
            <a:pPr marL="527685" indent="-515620">
              <a:lnSpc>
                <a:spcPct val="100000"/>
              </a:lnSpc>
              <a:spcBef>
                <a:spcPts val="1325"/>
              </a:spcBef>
              <a:buAutoNum type="arabicPeriod"/>
              <a:tabLst>
                <a:tab pos="527685" algn="l"/>
                <a:tab pos="528320" algn="l"/>
              </a:tabLst>
            </a:pPr>
            <a:r>
              <a:rPr lang="en-US" altLang="zh-CN" sz="2200" dirty="0">
                <a:latin typeface="Arial" panose="020B0604020202020204"/>
                <a:cs typeface="Arial" panose="020B0604020202020204"/>
              </a:rPr>
              <a:t>The progress</a:t>
            </a:r>
            <a:r>
              <a:rPr lang="en-US" sz="2200" dirty="0">
                <a:latin typeface="Arial" panose="020B0604020202020204"/>
                <a:cs typeface="Arial" panose="020B0604020202020204"/>
              </a:rPr>
              <a:t> of the first round of comparative test</a:t>
            </a:r>
          </a:p>
          <a:p>
            <a:pPr marL="527685" indent="-515620">
              <a:spcBef>
                <a:spcPts val="1320"/>
              </a:spcBef>
              <a:buFontTx/>
              <a:buAutoNum type="arabicPeriod"/>
              <a:tabLst>
                <a:tab pos="527685" algn="l"/>
                <a:tab pos="528320" algn="l"/>
              </a:tabLst>
            </a:pPr>
            <a:r>
              <a:rPr lang="en-US" altLang="zh-CN" sz="2200" dirty="0">
                <a:solidFill>
                  <a:srgbClr val="0D0D0D"/>
                </a:solidFill>
                <a:latin typeface="Arial" panose="020B0604020202020204"/>
                <a:cs typeface="Arial" panose="020B0604020202020204"/>
              </a:rPr>
              <a:t>The status of </a:t>
            </a:r>
            <a:r>
              <a:rPr lang="en-US" altLang="zh-CN" sz="2200" spc="5" dirty="0">
                <a:solidFill>
                  <a:srgbClr val="0D0D0D"/>
                </a:solidFill>
                <a:latin typeface="Arial" panose="020B0604020202020204"/>
                <a:cs typeface="Arial" panose="020B0604020202020204"/>
              </a:rPr>
              <a:t>the </a:t>
            </a:r>
            <a:r>
              <a:rPr lang="en-US" altLang="zh-CN" sz="2200" dirty="0">
                <a:solidFill>
                  <a:srgbClr val="0D0D0D"/>
                </a:solidFill>
                <a:latin typeface="Arial" panose="020B0604020202020204"/>
                <a:cs typeface="Arial" panose="020B0604020202020204"/>
              </a:rPr>
              <a:t>annotated</a:t>
            </a:r>
            <a:r>
              <a:rPr lang="en-US" altLang="zh-CN" sz="2200" spc="-105" dirty="0">
                <a:solidFill>
                  <a:srgbClr val="0D0D0D"/>
                </a:solidFill>
                <a:latin typeface="Arial" panose="020B0604020202020204"/>
                <a:cs typeface="Arial" panose="020B0604020202020204"/>
              </a:rPr>
              <a:t> </a:t>
            </a:r>
            <a:r>
              <a:rPr lang="en-US" altLang="zh-CN" sz="2200" spc="-5" dirty="0">
                <a:solidFill>
                  <a:srgbClr val="0D0D0D"/>
                </a:solidFill>
                <a:latin typeface="Arial" panose="020B0604020202020204"/>
                <a:cs typeface="Arial" panose="020B0604020202020204"/>
              </a:rPr>
              <a:t>bibliography</a:t>
            </a:r>
            <a:endParaRPr lang="en-US" altLang="zh-CN" sz="2200" dirty="0">
              <a:latin typeface="Arial" panose="020B0604020202020204"/>
              <a:cs typeface="Arial" panose="020B0604020202020204"/>
            </a:endParaRPr>
          </a:p>
          <a:p>
            <a:pPr marL="12065">
              <a:lnSpc>
                <a:spcPct val="100000"/>
              </a:lnSpc>
              <a:spcBef>
                <a:spcPts val="1320"/>
              </a:spcBef>
              <a:tabLst>
                <a:tab pos="527685" algn="l"/>
                <a:tab pos="528320" algn="l"/>
              </a:tabLst>
            </a:pPr>
            <a:endParaRPr sz="2200" dirty="0">
              <a:latin typeface="Arial" panose="020B0604020202020204"/>
              <a:cs typeface="Arial" panose="020B0604020202020204"/>
            </a:endParaRPr>
          </a:p>
        </p:txBody>
      </p:sp>
      <p:sp>
        <p:nvSpPr>
          <p:cNvPr id="4" name="灯片编号占位符 3"/>
          <p:cNvSpPr>
            <a:spLocks noGrp="1"/>
          </p:cNvSpPr>
          <p:nvPr>
            <p:ph type="sldNum" sz="quarter" idx="7"/>
          </p:nvPr>
        </p:nvSpPr>
        <p:spPr/>
        <p:txBody>
          <a:bodyPr/>
          <a:lstStyle/>
          <a:p>
            <a:pPr marL="34290">
              <a:lnSpc>
                <a:spcPts val="1620"/>
              </a:lnSpc>
            </a:pPr>
            <a:fld id="{81D60167-4931-47E6-BA6A-407CBD079E47}" type="slidenum">
              <a:rPr lang="en-US" altLang="zh-CN" spc="-5" smtClean="0"/>
              <a:t>12</a:t>
            </a:fld>
            <a:endParaRPr lang="en-US" altLang="zh-CN" spc="-5" dirty="0"/>
          </a:p>
        </p:txBody>
      </p:sp>
    </p:spTree>
    <p:extLst>
      <p:ext uri="{BB962C8B-B14F-4D97-AF65-F5344CB8AC3E}">
        <p14:creationId xmlns:p14="http://schemas.microsoft.com/office/powerpoint/2010/main" val="143524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251305" y="487502"/>
            <a:ext cx="6922770" cy="504625"/>
          </a:xfrm>
          <a:prstGeom prst="rect">
            <a:avLst/>
          </a:prstGeom>
        </p:spPr>
        <p:txBody>
          <a:bodyPr vert="horz" wrap="square" lIns="0" tIns="12065" rIns="0" bIns="0" rtlCol="0">
            <a:spAutoFit/>
          </a:bodyPr>
          <a:lstStyle>
            <a:lvl1pPr>
              <a:defRPr sz="3200" b="1" i="0">
                <a:solidFill>
                  <a:schemeClr val="tx1"/>
                </a:solidFill>
                <a:latin typeface="Calibri" panose="020F0502020204030204"/>
                <a:ea typeface="+mj-ea"/>
                <a:cs typeface="Calibri" panose="020F0502020204030204"/>
              </a:defRPr>
            </a:lvl1pPr>
          </a:lstStyle>
          <a:p>
            <a:pPr marL="12700" algn="ctr">
              <a:spcBef>
                <a:spcPts val="95"/>
              </a:spcBef>
            </a:pPr>
            <a:r>
              <a:rPr lang="en-US" kern="0" spc="-10" dirty="0"/>
              <a:t>1. Recruitment of members</a:t>
            </a:r>
            <a:endParaRPr lang="en-US" kern="0" spc="-15" dirty="0"/>
          </a:p>
        </p:txBody>
      </p:sp>
      <p:graphicFrame>
        <p:nvGraphicFramePr>
          <p:cNvPr id="6" name="表格 5"/>
          <p:cNvGraphicFramePr>
            <a:graphicFrameLocks noGrp="1"/>
          </p:cNvGraphicFramePr>
          <p:nvPr>
            <p:extLst>
              <p:ext uri="{D42A27DB-BD31-4B8C-83A1-F6EECF244321}">
                <p14:modId xmlns:p14="http://schemas.microsoft.com/office/powerpoint/2010/main" val="4039220756"/>
              </p:ext>
            </p:extLst>
          </p:nvPr>
        </p:nvGraphicFramePr>
        <p:xfrm>
          <a:off x="834092" y="1295400"/>
          <a:ext cx="7475817" cy="4967583"/>
        </p:xfrm>
        <a:graphic>
          <a:graphicData uri="http://schemas.openxmlformats.org/drawingml/2006/table">
            <a:tbl>
              <a:tblPr firstRow="1" firstCol="1" bandRow="1" bandCol="1"/>
              <a:tblGrid>
                <a:gridCol w="390441">
                  <a:extLst>
                    <a:ext uri="{9D8B030D-6E8A-4147-A177-3AD203B41FA5}">
                      <a16:colId xmlns:a16="http://schemas.microsoft.com/office/drawing/2014/main" val="20000"/>
                    </a:ext>
                  </a:extLst>
                </a:gridCol>
                <a:gridCol w="2053697">
                  <a:extLst>
                    <a:ext uri="{9D8B030D-6E8A-4147-A177-3AD203B41FA5}">
                      <a16:colId xmlns:a16="http://schemas.microsoft.com/office/drawing/2014/main" val="20001"/>
                    </a:ext>
                  </a:extLst>
                </a:gridCol>
                <a:gridCol w="723816">
                  <a:extLst>
                    <a:ext uri="{9D8B030D-6E8A-4147-A177-3AD203B41FA5}">
                      <a16:colId xmlns:a16="http://schemas.microsoft.com/office/drawing/2014/main" val="20002"/>
                    </a:ext>
                  </a:extLst>
                </a:gridCol>
                <a:gridCol w="2436284">
                  <a:extLst>
                    <a:ext uri="{9D8B030D-6E8A-4147-A177-3AD203B41FA5}">
                      <a16:colId xmlns:a16="http://schemas.microsoft.com/office/drawing/2014/main" val="20003"/>
                    </a:ext>
                  </a:extLst>
                </a:gridCol>
                <a:gridCol w="1871579">
                  <a:extLst>
                    <a:ext uri="{9D8B030D-6E8A-4147-A177-3AD203B41FA5}">
                      <a16:colId xmlns:a16="http://schemas.microsoft.com/office/drawing/2014/main" val="20004"/>
                    </a:ext>
                  </a:extLst>
                </a:gridCol>
              </a:tblGrid>
              <a:tr h="203432">
                <a:tc>
                  <a:txBody>
                    <a:bodyPr/>
                    <a:lstStyle/>
                    <a:p>
                      <a:pPr algn="ctr">
                        <a:lnSpc>
                          <a:spcPct val="125000"/>
                        </a:lnSpc>
                        <a:spcAft>
                          <a:spcPts val="0"/>
                        </a:spcAft>
                      </a:pPr>
                      <a:r>
                        <a:rPr lang="en-US" sz="1200" b="1" i="1" kern="100" dirty="0">
                          <a:effectLst/>
                          <a:latin typeface="Times New Roman" panose="02020603050405020304" pitchFamily="18" charset="0"/>
                          <a:ea typeface="宋体" panose="02010600030101010101" pitchFamily="2" charset="-122"/>
                        </a:rPr>
                        <a:t>NO.</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1200" b="1" i="1" kern="100" dirty="0">
                          <a:effectLst/>
                          <a:latin typeface="Times New Roman" panose="02020603050405020304" pitchFamily="18" charset="0"/>
                          <a:ea typeface="宋体" panose="02010600030101010101" pitchFamily="2" charset="-122"/>
                        </a:rPr>
                        <a:t>Name</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1200" b="1" i="1" kern="100">
                          <a:effectLst/>
                          <a:latin typeface="Times New Roman" panose="02020603050405020304" pitchFamily="18" charset="0"/>
                          <a:ea typeface="宋体" panose="02010600030101010101" pitchFamily="2" charset="-122"/>
                        </a:rPr>
                        <a:t>Country</a:t>
                      </a:r>
                      <a:endParaRPr lang="zh-CN" sz="1200" kern="10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1200" b="1" i="1" kern="100" dirty="0">
                          <a:effectLst/>
                          <a:latin typeface="Times New Roman" panose="02020603050405020304" pitchFamily="18" charset="0"/>
                          <a:ea typeface="宋体" panose="02010600030101010101" pitchFamily="2" charset="-122"/>
                        </a:rPr>
                        <a:t>Organization</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altLang="zh-CN" sz="1200" b="1" i="1" kern="100" dirty="0">
                          <a:solidFill>
                            <a:schemeClr val="tx1"/>
                          </a:solidFill>
                          <a:effectLst/>
                          <a:latin typeface="Times New Roman" panose="02020603050405020304" pitchFamily="18" charset="0"/>
                          <a:ea typeface="宋体" panose="02010600030101010101" pitchFamily="2" charset="-122"/>
                          <a:cs typeface="+mn-cs"/>
                        </a:rPr>
                        <a:t>Notes (Information missing)</a:t>
                      </a:r>
                      <a:endParaRPr lang="zh-CN" sz="1200" b="1" i="1" kern="100" dirty="0">
                        <a:solidFill>
                          <a:schemeClr val="tx1"/>
                        </a:solidFill>
                        <a:effectLst/>
                        <a:latin typeface="Times New Roman" panose="02020603050405020304" pitchFamily="18"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432">
                <a:tc>
                  <a:txBody>
                    <a:bodyPr/>
                    <a:lstStyle/>
                    <a:p>
                      <a:pPr algn="just">
                        <a:lnSpc>
                          <a:spcPct val="125000"/>
                        </a:lnSpc>
                        <a:spcAft>
                          <a:spcPts val="0"/>
                        </a:spcAft>
                      </a:pPr>
                      <a:r>
                        <a:rPr lang="en-US" sz="1200" b="1" kern="100">
                          <a:effectLst/>
                          <a:latin typeface="Times New Roman" panose="02020603050405020304" pitchFamily="18" charset="0"/>
                          <a:ea typeface="宋体" panose="02010600030101010101" pitchFamily="2" charset="-122"/>
                        </a:rPr>
                        <a:t>1</a:t>
                      </a:r>
                      <a:endParaRPr lang="zh-CN" sz="1200" kern="10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100">
                          <a:solidFill>
                            <a:srgbClr val="000000"/>
                          </a:solidFill>
                          <a:effectLst/>
                          <a:latin typeface="Arial" panose="020B0604020202020204" pitchFamily="34" charset="0"/>
                          <a:ea typeface="宋体" panose="02010600030101010101" pitchFamily="2" charset="-122"/>
                        </a:rPr>
                        <a:t>BERNAL Susan A. </a:t>
                      </a:r>
                      <a:endParaRPr lang="zh-CN" sz="1200" kern="10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solidFill>
                            <a:srgbClr val="000000"/>
                          </a:solidFill>
                          <a:effectLst/>
                          <a:latin typeface="Arial" panose="020B0604020202020204" pitchFamily="34" charset="0"/>
                          <a:ea typeface="宋体" panose="02010600030101010101" pitchFamily="2" charset="-122"/>
                        </a:rPr>
                        <a:t>UK</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University of Leeds</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3432">
                <a:tc>
                  <a:txBody>
                    <a:bodyPr/>
                    <a:lstStyle/>
                    <a:p>
                      <a:pPr algn="just">
                        <a:lnSpc>
                          <a:spcPct val="125000"/>
                        </a:lnSpc>
                        <a:spcAft>
                          <a:spcPts val="0"/>
                        </a:spcAft>
                      </a:pPr>
                      <a:r>
                        <a:rPr lang="en-US" sz="1200" b="1" i="1" kern="100">
                          <a:effectLst/>
                          <a:latin typeface="Times New Roman" panose="02020603050405020304" pitchFamily="18" charset="0"/>
                          <a:ea typeface="宋体" panose="02010600030101010101" pitchFamily="2" charset="-122"/>
                        </a:rPr>
                        <a:t>2</a:t>
                      </a:r>
                      <a:endParaRPr lang="zh-CN" sz="1200" kern="10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100" dirty="0">
                          <a:solidFill>
                            <a:srgbClr val="000000"/>
                          </a:solidFill>
                          <a:effectLst/>
                          <a:latin typeface="Arial" panose="020B0604020202020204" pitchFamily="34" charset="0"/>
                          <a:ea typeface="宋体" panose="02010600030101010101" pitchFamily="2" charset="-122"/>
                        </a:rPr>
                        <a:t>CAO Yin </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solidFill>
                            <a:srgbClr val="000000"/>
                          </a:solidFill>
                          <a:effectLst/>
                          <a:latin typeface="Arial" panose="020B0604020202020204" pitchFamily="34" charset="0"/>
                          <a:ea typeface="宋体" panose="02010600030101010101" pitchFamily="2" charset="-122"/>
                        </a:rPr>
                        <a:t>China </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China Building Materials Academy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3432">
                <a:tc>
                  <a:txBody>
                    <a:bodyPr/>
                    <a:lstStyle/>
                    <a:p>
                      <a:pPr algn="just">
                        <a:lnSpc>
                          <a:spcPct val="125000"/>
                        </a:lnSpc>
                        <a:spcAft>
                          <a:spcPts val="0"/>
                        </a:spcAft>
                      </a:pPr>
                      <a:r>
                        <a:rPr lang="en-US" sz="1200" b="1" i="1" kern="100">
                          <a:effectLst/>
                          <a:latin typeface="Times New Roman" panose="02020603050405020304" pitchFamily="18" charset="0"/>
                          <a:ea typeface="宋体" panose="02010600030101010101" pitchFamily="2" charset="-122"/>
                        </a:rPr>
                        <a:t>3</a:t>
                      </a:r>
                      <a:endParaRPr lang="zh-CN" sz="1200" kern="10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100" dirty="0">
                          <a:solidFill>
                            <a:srgbClr val="000000"/>
                          </a:solidFill>
                          <a:effectLst/>
                          <a:latin typeface="Arial" panose="020B0604020202020204" pitchFamily="34" charset="0"/>
                          <a:ea typeface="宋体" panose="02010600030101010101" pitchFamily="2" charset="-122"/>
                        </a:rPr>
                        <a:t>DE BELIE </a:t>
                      </a:r>
                      <a:r>
                        <a:rPr lang="en-US" sz="1200" kern="100" dirty="0" err="1">
                          <a:solidFill>
                            <a:srgbClr val="000000"/>
                          </a:solidFill>
                          <a:effectLst/>
                          <a:latin typeface="Arial" panose="020B0604020202020204" pitchFamily="34" charset="0"/>
                          <a:ea typeface="宋体" panose="02010600030101010101" pitchFamily="2" charset="-122"/>
                        </a:rPr>
                        <a:t>Nele</a:t>
                      </a:r>
                      <a:r>
                        <a:rPr lang="en-US" sz="1200" kern="100" dirty="0">
                          <a:solidFill>
                            <a:srgbClr val="000000"/>
                          </a:solidFill>
                          <a:effectLst/>
                          <a:latin typeface="Arial" panose="020B0604020202020204" pitchFamily="34" charset="0"/>
                          <a:ea typeface="宋体" panose="02010600030101010101" pitchFamily="2" charset="-122"/>
                        </a:rPr>
                        <a:t> </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solidFill>
                            <a:srgbClr val="000000"/>
                          </a:solidFill>
                          <a:effectLst/>
                          <a:latin typeface="Arial" panose="020B0604020202020204" pitchFamily="34" charset="0"/>
                          <a:ea typeface="宋体" panose="02010600030101010101" pitchFamily="2" charset="-122"/>
                        </a:rPr>
                        <a:t>Belgium </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Ghent University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3432">
                <a:tc>
                  <a:txBody>
                    <a:bodyPr/>
                    <a:lstStyle/>
                    <a:p>
                      <a:pPr algn="just">
                        <a:lnSpc>
                          <a:spcPct val="125000"/>
                        </a:lnSpc>
                        <a:spcAft>
                          <a:spcPts val="0"/>
                        </a:spcAft>
                      </a:pPr>
                      <a:r>
                        <a:rPr lang="en-US" sz="1200" b="1" i="1" kern="100">
                          <a:effectLst/>
                          <a:latin typeface="Times New Roman" panose="02020603050405020304" pitchFamily="18" charset="0"/>
                          <a:ea typeface="宋体" panose="02010600030101010101" pitchFamily="2" charset="-122"/>
                        </a:rPr>
                        <a:t>4</a:t>
                      </a:r>
                      <a:endParaRPr lang="zh-CN" sz="1200" kern="10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100" dirty="0">
                          <a:solidFill>
                            <a:srgbClr val="000000"/>
                          </a:solidFill>
                          <a:effectLst/>
                          <a:latin typeface="Arial" panose="020B0604020202020204" pitchFamily="34" charset="0"/>
                          <a:ea typeface="宋体" panose="02010600030101010101" pitchFamily="2" charset="-122"/>
                        </a:rPr>
                        <a:t>IGNJATOVIC Ivan</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solidFill>
                            <a:srgbClr val="000000"/>
                          </a:solidFill>
                          <a:effectLst/>
                          <a:latin typeface="Arial" panose="020B0604020202020204" pitchFamily="34" charset="0"/>
                          <a:ea typeface="宋体" panose="02010600030101010101" pitchFamily="2" charset="-122"/>
                        </a:rPr>
                        <a:t>Serbia</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University of Belgrade</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3432">
                <a:tc>
                  <a:txBody>
                    <a:bodyPr/>
                    <a:lstStyle/>
                    <a:p>
                      <a:pPr algn="just">
                        <a:lnSpc>
                          <a:spcPct val="125000"/>
                        </a:lnSpc>
                        <a:spcAft>
                          <a:spcPts val="0"/>
                        </a:spcAft>
                      </a:pPr>
                      <a:r>
                        <a:rPr lang="en-US" sz="1200" b="1" i="1" kern="100">
                          <a:effectLst/>
                          <a:latin typeface="Times New Roman" panose="02020603050405020304" pitchFamily="18" charset="0"/>
                          <a:ea typeface="宋体" panose="02010600030101010101" pitchFamily="2" charset="-122"/>
                        </a:rPr>
                        <a:t>5</a:t>
                      </a:r>
                      <a:endParaRPr lang="zh-CN" sz="1200" kern="10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100" dirty="0">
                          <a:solidFill>
                            <a:srgbClr val="000000"/>
                          </a:solidFill>
                          <a:effectLst/>
                          <a:latin typeface="Arial" panose="020B0604020202020204" pitchFamily="34" charset="0"/>
                          <a:ea typeface="宋体" panose="02010600030101010101" pitchFamily="2" charset="-122"/>
                        </a:rPr>
                        <a:t>JIN </a:t>
                      </a:r>
                      <a:r>
                        <a:rPr lang="en-US" sz="1200" kern="100" dirty="0" err="1">
                          <a:solidFill>
                            <a:srgbClr val="000000"/>
                          </a:solidFill>
                          <a:effectLst/>
                          <a:latin typeface="Arial" panose="020B0604020202020204" pitchFamily="34" charset="0"/>
                          <a:ea typeface="宋体" panose="02010600030101010101" pitchFamily="2" charset="-122"/>
                        </a:rPr>
                        <a:t>Zuquan</a:t>
                      </a:r>
                      <a:r>
                        <a:rPr lang="en-US" sz="1200" kern="100" dirty="0">
                          <a:solidFill>
                            <a:srgbClr val="000000"/>
                          </a:solidFill>
                          <a:effectLst/>
                          <a:latin typeface="Arial" panose="020B0604020202020204" pitchFamily="34" charset="0"/>
                          <a:ea typeface="宋体" panose="02010600030101010101" pitchFamily="2" charset="-122"/>
                        </a:rPr>
                        <a:t> </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solidFill>
                            <a:srgbClr val="000000"/>
                          </a:solidFill>
                          <a:effectLst/>
                          <a:latin typeface="Arial" panose="020B0604020202020204" pitchFamily="34" charset="0"/>
                          <a:ea typeface="宋体" panose="02010600030101010101" pitchFamily="2" charset="-122"/>
                        </a:rPr>
                        <a:t>China</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Qingdao University of Technology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3432">
                <a:tc>
                  <a:txBody>
                    <a:bodyPr/>
                    <a:lstStyle/>
                    <a:p>
                      <a:pPr algn="just">
                        <a:lnSpc>
                          <a:spcPct val="125000"/>
                        </a:lnSpc>
                        <a:spcAft>
                          <a:spcPts val="0"/>
                        </a:spcAft>
                      </a:pPr>
                      <a:r>
                        <a:rPr lang="en-US" sz="1200" b="1" i="1" kern="100">
                          <a:effectLst/>
                          <a:latin typeface="Times New Roman" panose="02020603050405020304" pitchFamily="18" charset="0"/>
                          <a:ea typeface="宋体" panose="02010600030101010101" pitchFamily="2" charset="-122"/>
                        </a:rPr>
                        <a:t>6</a:t>
                      </a:r>
                      <a:endParaRPr lang="zh-CN" sz="1200" kern="10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KAMALI-BERNARD </a:t>
                      </a:r>
                      <a:r>
                        <a:rPr lang="en-US" sz="1200" kern="100" dirty="0" err="1">
                          <a:solidFill>
                            <a:srgbClr val="000000"/>
                          </a:solidFill>
                          <a:effectLst/>
                          <a:latin typeface="Arial" panose="020B0604020202020204" pitchFamily="34" charset="0"/>
                          <a:ea typeface="宋体" panose="02010600030101010101" pitchFamily="2" charset="-122"/>
                          <a:cs typeface="+mn-cs"/>
                        </a:rPr>
                        <a:t>Siham</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France</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INSA - RENNES</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r>
                        <a:rPr lang="en-US" altLang="zh-CN" sz="1200" kern="100" dirty="0">
                          <a:solidFill>
                            <a:srgbClr val="000000"/>
                          </a:solidFill>
                          <a:effectLst/>
                          <a:latin typeface="Arial" panose="020B0604020202020204" pitchFamily="34" charset="0"/>
                          <a:ea typeface="宋体" panose="02010600030101010101" pitchFamily="2" charset="-122"/>
                          <a:cs typeface="+mn-cs"/>
                        </a:rPr>
                        <a:t>Profile</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9169">
                <a:tc>
                  <a:txBody>
                    <a:bodyPr/>
                    <a:lstStyle/>
                    <a:p>
                      <a:pPr algn="just">
                        <a:lnSpc>
                          <a:spcPct val="125000"/>
                        </a:lnSpc>
                        <a:spcAft>
                          <a:spcPts val="0"/>
                        </a:spcAft>
                      </a:pPr>
                      <a:r>
                        <a:rPr lang="en-US" sz="1200" b="1" i="1" kern="100">
                          <a:effectLst/>
                          <a:latin typeface="Times New Roman" panose="02020603050405020304" pitchFamily="18" charset="0"/>
                          <a:ea typeface="宋体" panose="02010600030101010101" pitchFamily="2" charset="-122"/>
                        </a:rPr>
                        <a:t>7</a:t>
                      </a:r>
                      <a:endParaRPr lang="zh-CN" sz="1200" kern="10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KANELLOPOULOS </a:t>
                      </a:r>
                      <a:r>
                        <a:rPr lang="en-US" sz="1200" kern="100" dirty="0" err="1">
                          <a:solidFill>
                            <a:srgbClr val="000000"/>
                          </a:solidFill>
                          <a:effectLst/>
                          <a:latin typeface="Arial" panose="020B0604020202020204" pitchFamily="34" charset="0"/>
                          <a:ea typeface="宋体" panose="02010600030101010101" pitchFamily="2" charset="-122"/>
                          <a:cs typeface="+mn-cs"/>
                        </a:rPr>
                        <a:t>Antonis</a:t>
                      </a:r>
                      <a:r>
                        <a:rPr lang="en-US" sz="1200" kern="100" dirty="0">
                          <a:solidFill>
                            <a:srgbClr val="000000"/>
                          </a:solidFill>
                          <a:effectLst/>
                          <a:latin typeface="Arial" panose="020B0604020202020204" pitchFamily="34" charset="0"/>
                          <a:ea typeface="宋体" panose="02010600030101010101" pitchFamily="2" charset="-122"/>
                          <a:cs typeface="+mn-cs"/>
                        </a:rPr>
                        <a:t> </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a:solidFill>
                            <a:srgbClr val="000000"/>
                          </a:solidFill>
                          <a:effectLst/>
                          <a:latin typeface="Arial" panose="020B0604020202020204" pitchFamily="34" charset="0"/>
                          <a:ea typeface="宋体" panose="02010600030101010101" pitchFamily="2" charset="-122"/>
                          <a:cs typeface="+mn-cs"/>
                        </a:rPr>
                        <a:t>UK</a:t>
                      </a:r>
                      <a:endParaRPr lang="zh-CN" sz="1200" kern="10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University of Hertfordshire</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r>
                        <a:rPr lang="en-US" altLang="zh-CN" sz="1200" kern="100" dirty="0">
                          <a:solidFill>
                            <a:srgbClr val="000000"/>
                          </a:solidFill>
                          <a:effectLst/>
                          <a:latin typeface="Arial" panose="020B0604020202020204" pitchFamily="34" charset="0"/>
                          <a:ea typeface="宋体" panose="02010600030101010101" pitchFamily="2" charset="-122"/>
                          <a:cs typeface="+mn-cs"/>
                        </a:rPr>
                        <a:t>Photo</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3432">
                <a:tc>
                  <a:txBody>
                    <a:bodyPr/>
                    <a:lstStyle/>
                    <a:p>
                      <a:pPr algn="just">
                        <a:lnSpc>
                          <a:spcPct val="125000"/>
                        </a:lnSpc>
                        <a:spcAft>
                          <a:spcPts val="0"/>
                        </a:spcAft>
                      </a:pPr>
                      <a:r>
                        <a:rPr lang="en-US" sz="1200" b="1" i="1" kern="100" dirty="0">
                          <a:effectLst/>
                          <a:latin typeface="Times New Roman" panose="02020603050405020304" pitchFamily="18" charset="0"/>
                          <a:ea typeface="宋体" panose="02010600030101010101" pitchFamily="2" charset="-122"/>
                        </a:rPr>
                        <a:t>8</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altLang="zh-CN" sz="1200" kern="100" dirty="0">
                          <a:solidFill>
                            <a:srgbClr val="000000"/>
                          </a:solidFill>
                          <a:effectLst/>
                          <a:latin typeface="Arial" panose="020B0604020202020204" pitchFamily="34" charset="0"/>
                          <a:ea typeface="宋体" panose="02010600030101010101" pitchFamily="2" charset="-122"/>
                          <a:cs typeface="+mn-cs"/>
                        </a:rPr>
                        <a:t>LI Bin</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China </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China Building Materials Academy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r>
                        <a:rPr lang="en-US" altLang="zh-CN" sz="1200" kern="100" dirty="0">
                          <a:solidFill>
                            <a:srgbClr val="000000"/>
                          </a:solidFill>
                          <a:effectLst/>
                          <a:latin typeface="Arial" panose="020B0604020202020204" pitchFamily="34" charset="0"/>
                          <a:ea typeface="+mn-ea"/>
                          <a:cs typeface="+mn-cs"/>
                        </a:rPr>
                        <a:t>Profile</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3432">
                <a:tc>
                  <a:txBody>
                    <a:bodyPr/>
                    <a:lstStyle/>
                    <a:p>
                      <a:pPr algn="just">
                        <a:lnSpc>
                          <a:spcPct val="125000"/>
                        </a:lnSpc>
                        <a:spcAft>
                          <a:spcPts val="0"/>
                        </a:spcAft>
                      </a:pPr>
                      <a:r>
                        <a:rPr lang="en-US" sz="1200" b="1" i="1" kern="100">
                          <a:effectLst/>
                          <a:latin typeface="Times New Roman" panose="02020603050405020304" pitchFamily="18" charset="0"/>
                          <a:ea typeface="宋体" panose="02010600030101010101" pitchFamily="2" charset="-122"/>
                        </a:rPr>
                        <a:t>9</a:t>
                      </a:r>
                      <a:endParaRPr lang="zh-CN" sz="1200" kern="10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LI Juan </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China </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China Building Materials Academy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3432">
                <a:tc>
                  <a:txBody>
                    <a:bodyPr/>
                    <a:lstStyle/>
                    <a:p>
                      <a:pPr algn="just">
                        <a:lnSpc>
                          <a:spcPct val="125000"/>
                        </a:lnSpc>
                        <a:spcAft>
                          <a:spcPts val="0"/>
                        </a:spcAft>
                      </a:pPr>
                      <a:r>
                        <a:rPr lang="en-US" sz="1200" b="1" i="1" kern="100">
                          <a:effectLst/>
                          <a:latin typeface="Times New Roman" panose="02020603050405020304" pitchFamily="18" charset="0"/>
                          <a:ea typeface="宋体" panose="02010600030101010101" pitchFamily="2" charset="-122"/>
                        </a:rPr>
                        <a:t>10</a:t>
                      </a:r>
                      <a:endParaRPr lang="zh-CN" sz="1200" kern="10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LIU </a:t>
                      </a:r>
                      <a:r>
                        <a:rPr lang="en-US" sz="1200" kern="100" dirty="0" err="1">
                          <a:solidFill>
                            <a:srgbClr val="000000"/>
                          </a:solidFill>
                          <a:effectLst/>
                          <a:latin typeface="Arial" panose="020B0604020202020204" pitchFamily="34" charset="0"/>
                          <a:ea typeface="宋体" panose="02010600030101010101" pitchFamily="2" charset="-122"/>
                          <a:cs typeface="+mn-cs"/>
                        </a:rPr>
                        <a:t>Zhiyuan</a:t>
                      </a:r>
                      <a:r>
                        <a:rPr lang="en-US" sz="1200" kern="100" dirty="0">
                          <a:solidFill>
                            <a:srgbClr val="000000"/>
                          </a:solidFill>
                          <a:effectLst/>
                          <a:latin typeface="Arial" panose="020B0604020202020204" pitchFamily="34" charset="0"/>
                          <a:ea typeface="宋体" panose="02010600030101010101" pitchFamily="2" charset="-122"/>
                          <a:cs typeface="+mn-cs"/>
                        </a:rPr>
                        <a:t> </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Belgium</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Ghent University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r>
                        <a:rPr lang="en-US" altLang="zh-CN" sz="1200" kern="100" dirty="0">
                          <a:solidFill>
                            <a:srgbClr val="000000"/>
                          </a:solidFill>
                          <a:effectLst/>
                          <a:latin typeface="Arial" panose="020B0604020202020204" pitchFamily="34" charset="0"/>
                          <a:ea typeface="宋体" panose="02010600030101010101" pitchFamily="2" charset="-122"/>
                          <a:cs typeface="+mn-cs"/>
                        </a:rPr>
                        <a:t>Profile</a:t>
                      </a:r>
                      <a:endParaRPr lang="zh-CN" alt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3432">
                <a:tc>
                  <a:txBody>
                    <a:bodyPr/>
                    <a:lstStyle/>
                    <a:p>
                      <a:pPr algn="just">
                        <a:lnSpc>
                          <a:spcPct val="125000"/>
                        </a:lnSpc>
                        <a:spcAft>
                          <a:spcPts val="0"/>
                        </a:spcAft>
                      </a:pPr>
                      <a:r>
                        <a:rPr lang="en-US" sz="1200" b="1" i="1" kern="100" dirty="0">
                          <a:effectLst/>
                          <a:latin typeface="Times New Roman" panose="02020603050405020304" pitchFamily="18" charset="0"/>
                          <a:ea typeface="宋体" panose="02010600030101010101" pitchFamily="2" charset="-122"/>
                        </a:rPr>
                        <a:t>11</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LU </a:t>
                      </a:r>
                      <a:r>
                        <a:rPr lang="en-US" sz="1200" kern="100" dirty="0" err="1">
                          <a:solidFill>
                            <a:srgbClr val="000000"/>
                          </a:solidFill>
                          <a:effectLst/>
                          <a:latin typeface="Arial" panose="020B0604020202020204" pitchFamily="34" charset="0"/>
                          <a:ea typeface="宋体" panose="02010600030101010101" pitchFamily="2" charset="-122"/>
                          <a:cs typeface="+mn-cs"/>
                        </a:rPr>
                        <a:t>Jingzhou</a:t>
                      </a:r>
                      <a:r>
                        <a:rPr lang="en-US" sz="1200" kern="100" dirty="0">
                          <a:solidFill>
                            <a:srgbClr val="000000"/>
                          </a:solidFill>
                          <a:effectLst/>
                          <a:latin typeface="Arial" panose="020B0604020202020204" pitchFamily="34" charset="0"/>
                          <a:ea typeface="宋体" panose="02010600030101010101" pitchFamily="2" charset="-122"/>
                          <a:cs typeface="+mn-cs"/>
                        </a:rPr>
                        <a:t> </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China</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Yantai University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3432">
                <a:tc>
                  <a:txBody>
                    <a:bodyPr/>
                    <a:lstStyle/>
                    <a:p>
                      <a:pPr algn="just">
                        <a:lnSpc>
                          <a:spcPct val="125000"/>
                        </a:lnSpc>
                        <a:spcAft>
                          <a:spcPts val="0"/>
                        </a:spcAft>
                      </a:pPr>
                      <a:r>
                        <a:rPr lang="en-US" sz="1200" b="1" i="1" kern="100">
                          <a:effectLst/>
                          <a:latin typeface="Times New Roman" panose="02020603050405020304" pitchFamily="18" charset="0"/>
                          <a:ea typeface="宋体" panose="02010600030101010101" pitchFamily="2" charset="-122"/>
                        </a:rPr>
                        <a:t>12</a:t>
                      </a:r>
                      <a:endParaRPr lang="zh-CN" sz="1200" kern="10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OLONADE </a:t>
                      </a:r>
                      <a:r>
                        <a:rPr lang="en-US" sz="1200" kern="100" dirty="0" err="1">
                          <a:solidFill>
                            <a:srgbClr val="000000"/>
                          </a:solidFill>
                          <a:effectLst/>
                          <a:latin typeface="Arial" panose="020B0604020202020204" pitchFamily="34" charset="0"/>
                          <a:ea typeface="宋体" panose="02010600030101010101" pitchFamily="2" charset="-122"/>
                          <a:cs typeface="+mn-cs"/>
                        </a:rPr>
                        <a:t>Kolawole</a:t>
                      </a:r>
                      <a:r>
                        <a:rPr lang="en-US" sz="1200" kern="100" dirty="0">
                          <a:solidFill>
                            <a:srgbClr val="000000"/>
                          </a:solidFill>
                          <a:effectLst/>
                          <a:latin typeface="Arial" panose="020B0604020202020204" pitchFamily="34" charset="0"/>
                          <a:ea typeface="宋体" panose="02010600030101010101" pitchFamily="2" charset="-122"/>
                          <a:cs typeface="+mn-cs"/>
                        </a:rPr>
                        <a:t> </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Nigeria</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University of Lagos</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3432">
                <a:tc>
                  <a:txBody>
                    <a:bodyPr/>
                    <a:lstStyle/>
                    <a:p>
                      <a:pPr algn="just">
                        <a:lnSpc>
                          <a:spcPct val="125000"/>
                        </a:lnSpc>
                        <a:spcAft>
                          <a:spcPts val="0"/>
                        </a:spcAft>
                      </a:pPr>
                      <a:r>
                        <a:rPr lang="en-US" sz="1200" b="1" i="1" kern="100">
                          <a:effectLst/>
                          <a:latin typeface="Times New Roman" panose="02020603050405020304" pitchFamily="18" charset="0"/>
                          <a:ea typeface="宋体" panose="02010600030101010101" pitchFamily="2" charset="-122"/>
                        </a:rPr>
                        <a:t>13</a:t>
                      </a:r>
                      <a:endParaRPr lang="zh-CN" sz="1200" kern="10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PHUNG </a:t>
                      </a:r>
                      <a:r>
                        <a:rPr lang="en-US" sz="1200" kern="100" dirty="0" err="1">
                          <a:solidFill>
                            <a:srgbClr val="000000"/>
                          </a:solidFill>
                          <a:effectLst/>
                          <a:latin typeface="Arial" panose="020B0604020202020204" pitchFamily="34" charset="0"/>
                          <a:ea typeface="宋体" panose="02010600030101010101" pitchFamily="2" charset="-122"/>
                          <a:cs typeface="+mn-cs"/>
                        </a:rPr>
                        <a:t>Quoc</a:t>
                      </a:r>
                      <a:r>
                        <a:rPr lang="en-US" sz="1200" kern="100" dirty="0">
                          <a:solidFill>
                            <a:srgbClr val="000000"/>
                          </a:solidFill>
                          <a:effectLst/>
                          <a:latin typeface="Arial" panose="020B0604020202020204" pitchFamily="34" charset="0"/>
                          <a:ea typeface="宋体" panose="02010600030101010101" pitchFamily="2" charset="-122"/>
                          <a:cs typeface="+mn-cs"/>
                        </a:rPr>
                        <a:t> Tri </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a:solidFill>
                            <a:srgbClr val="000000"/>
                          </a:solidFill>
                          <a:effectLst/>
                          <a:latin typeface="Arial" panose="020B0604020202020204" pitchFamily="34" charset="0"/>
                          <a:ea typeface="宋体" panose="02010600030101010101" pitchFamily="2" charset="-122"/>
                          <a:cs typeface="+mn-cs"/>
                        </a:rPr>
                        <a:t>Belgium</a:t>
                      </a:r>
                      <a:endParaRPr lang="zh-CN" sz="1200" kern="10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Belgian Nuclear Research Centre</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3432">
                <a:tc>
                  <a:txBody>
                    <a:bodyPr/>
                    <a:lstStyle/>
                    <a:p>
                      <a:pPr algn="just">
                        <a:lnSpc>
                          <a:spcPct val="125000"/>
                        </a:lnSpc>
                        <a:spcAft>
                          <a:spcPts val="0"/>
                        </a:spcAft>
                      </a:pPr>
                      <a:r>
                        <a:rPr lang="en-US" sz="1200" b="1" i="1" kern="100" dirty="0">
                          <a:effectLst/>
                          <a:latin typeface="Times New Roman" panose="02020603050405020304" pitchFamily="18" charset="0"/>
                          <a:ea typeface="宋体" panose="02010600030101010101" pitchFamily="2" charset="-122"/>
                        </a:rPr>
                        <a:t>14</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SHI </a:t>
                      </a:r>
                      <a:r>
                        <a:rPr lang="en-US" sz="1200" kern="100" dirty="0" err="1">
                          <a:solidFill>
                            <a:srgbClr val="000000"/>
                          </a:solidFill>
                          <a:effectLst/>
                          <a:latin typeface="Arial" panose="020B0604020202020204" pitchFamily="34" charset="0"/>
                          <a:ea typeface="宋体" panose="02010600030101010101" pitchFamily="2" charset="-122"/>
                          <a:cs typeface="+mn-cs"/>
                        </a:rPr>
                        <a:t>Xinyu</a:t>
                      </a:r>
                      <a:r>
                        <a:rPr lang="en-US" sz="1200" kern="100" dirty="0">
                          <a:solidFill>
                            <a:srgbClr val="000000"/>
                          </a:solidFill>
                          <a:effectLst/>
                          <a:latin typeface="Arial" panose="020B0604020202020204" pitchFamily="34" charset="0"/>
                          <a:ea typeface="宋体" panose="02010600030101010101" pitchFamily="2" charset="-122"/>
                          <a:cs typeface="+mn-cs"/>
                        </a:rPr>
                        <a:t> </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a:solidFill>
                            <a:srgbClr val="000000"/>
                          </a:solidFill>
                          <a:effectLst/>
                          <a:latin typeface="Arial" panose="020B0604020202020204" pitchFamily="34" charset="0"/>
                          <a:ea typeface="宋体" panose="02010600030101010101" pitchFamily="2" charset="-122"/>
                          <a:cs typeface="+mn-cs"/>
                        </a:rPr>
                        <a:t>China</a:t>
                      </a:r>
                      <a:endParaRPr lang="zh-CN" sz="1200" kern="10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China Building Materials Academy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6987">
                <a:tc>
                  <a:txBody>
                    <a:bodyPr/>
                    <a:lstStyle/>
                    <a:p>
                      <a:pPr algn="just">
                        <a:lnSpc>
                          <a:spcPct val="125000"/>
                        </a:lnSpc>
                        <a:spcAft>
                          <a:spcPts val="0"/>
                        </a:spcAft>
                      </a:pPr>
                      <a:r>
                        <a:rPr lang="en-US" sz="1200" b="1" i="1" kern="100">
                          <a:effectLst/>
                          <a:latin typeface="Times New Roman" panose="02020603050405020304" pitchFamily="18" charset="0"/>
                          <a:ea typeface="宋体" panose="02010600030101010101" pitchFamily="2" charset="-122"/>
                        </a:rPr>
                        <a:t>15</a:t>
                      </a:r>
                      <a:endParaRPr lang="zh-CN" sz="1200" kern="10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TALAKOKULA </a:t>
                      </a:r>
                      <a:r>
                        <a:rPr lang="en-US" sz="1200" kern="100" dirty="0" err="1">
                          <a:solidFill>
                            <a:srgbClr val="000000"/>
                          </a:solidFill>
                          <a:effectLst/>
                          <a:latin typeface="Arial" panose="020B0604020202020204" pitchFamily="34" charset="0"/>
                          <a:ea typeface="宋体" panose="02010600030101010101" pitchFamily="2" charset="-122"/>
                          <a:cs typeface="+mn-cs"/>
                        </a:rPr>
                        <a:t>Visalakshi</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India</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Bennett University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r>
                        <a:rPr lang="en-US" altLang="zh-CN" sz="1200" kern="100" dirty="0">
                          <a:solidFill>
                            <a:srgbClr val="000000"/>
                          </a:solidFill>
                          <a:effectLst/>
                          <a:latin typeface="Arial" panose="020B0604020202020204" pitchFamily="34" charset="0"/>
                          <a:ea typeface="宋体" panose="02010600030101010101" pitchFamily="2" charset="-122"/>
                          <a:cs typeface="+mn-cs"/>
                        </a:rPr>
                        <a:t>Photo</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3432">
                <a:tc>
                  <a:txBody>
                    <a:bodyPr/>
                    <a:lstStyle/>
                    <a:p>
                      <a:pPr algn="just">
                        <a:lnSpc>
                          <a:spcPct val="125000"/>
                        </a:lnSpc>
                        <a:spcAft>
                          <a:spcPts val="0"/>
                        </a:spcAft>
                      </a:pPr>
                      <a:r>
                        <a:rPr lang="en-US" sz="1200" b="1" i="1" kern="100" dirty="0">
                          <a:effectLst/>
                          <a:latin typeface="Times New Roman" panose="02020603050405020304" pitchFamily="18" charset="0"/>
                          <a:ea typeface="宋体" panose="02010600030101010101" pitchFamily="2" charset="-122"/>
                        </a:rPr>
                        <a:t>16</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VAN DEN HEEDE Philip </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Belgium</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Ghent University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3432">
                <a:tc>
                  <a:txBody>
                    <a:bodyPr/>
                    <a:lstStyle/>
                    <a:p>
                      <a:pPr algn="just">
                        <a:lnSpc>
                          <a:spcPct val="125000"/>
                        </a:lnSpc>
                        <a:spcAft>
                          <a:spcPts val="0"/>
                        </a:spcAft>
                      </a:pPr>
                      <a:r>
                        <a:rPr lang="en-US" sz="1200" b="1" i="1" kern="100">
                          <a:effectLst/>
                          <a:latin typeface="Times New Roman" panose="02020603050405020304" pitchFamily="18" charset="0"/>
                          <a:ea typeface="宋体" panose="02010600030101010101" pitchFamily="2" charset="-122"/>
                        </a:rPr>
                        <a:t>17</a:t>
                      </a:r>
                      <a:endParaRPr lang="zh-CN" sz="1200" kern="10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WANG </a:t>
                      </a:r>
                      <a:r>
                        <a:rPr lang="en-US" sz="1200" kern="100" dirty="0" err="1">
                          <a:solidFill>
                            <a:srgbClr val="000000"/>
                          </a:solidFill>
                          <a:effectLst/>
                          <a:latin typeface="Arial" panose="020B0604020202020204" pitchFamily="34" charset="0"/>
                          <a:ea typeface="宋体" panose="02010600030101010101" pitchFamily="2" charset="-122"/>
                          <a:cs typeface="+mn-cs"/>
                        </a:rPr>
                        <a:t>Jianwei</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China</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Yantai University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r>
                        <a:rPr lang="en-US" altLang="zh-CN" sz="1200" kern="100" dirty="0">
                          <a:solidFill>
                            <a:srgbClr val="000000"/>
                          </a:solidFill>
                          <a:effectLst/>
                          <a:latin typeface="Arial" panose="020B0604020202020204" pitchFamily="34" charset="0"/>
                          <a:ea typeface="宋体" panose="02010600030101010101" pitchFamily="2" charset="-122"/>
                          <a:cs typeface="+mn-cs"/>
                        </a:rPr>
                        <a:t>Profile</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3432">
                <a:tc>
                  <a:txBody>
                    <a:bodyPr/>
                    <a:lstStyle/>
                    <a:p>
                      <a:pPr algn="just">
                        <a:lnSpc>
                          <a:spcPct val="125000"/>
                        </a:lnSpc>
                        <a:spcAft>
                          <a:spcPts val="0"/>
                        </a:spcAft>
                      </a:pPr>
                      <a:r>
                        <a:rPr lang="en-US" sz="1200" b="1" i="1" kern="100" dirty="0">
                          <a:effectLst/>
                          <a:latin typeface="Times New Roman" panose="02020603050405020304" pitchFamily="18" charset="0"/>
                          <a:ea typeface="宋体" panose="02010600030101010101" pitchFamily="2" charset="-122"/>
                        </a:rPr>
                        <a:t>18</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a:solidFill>
                            <a:srgbClr val="000000"/>
                          </a:solidFill>
                          <a:effectLst/>
                          <a:latin typeface="Arial" panose="020B0604020202020204" pitchFamily="34" charset="0"/>
                          <a:ea typeface="宋体" panose="02010600030101010101" pitchFamily="2" charset="-122"/>
                          <a:cs typeface="+mn-cs"/>
                        </a:rPr>
                        <a:t>WANG Ling </a:t>
                      </a:r>
                      <a:endParaRPr lang="zh-CN" sz="1200" kern="10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a:solidFill>
                            <a:srgbClr val="000000"/>
                          </a:solidFill>
                          <a:effectLst/>
                          <a:latin typeface="Arial" panose="020B0604020202020204" pitchFamily="34" charset="0"/>
                          <a:ea typeface="宋体" panose="02010600030101010101" pitchFamily="2" charset="-122"/>
                          <a:cs typeface="+mn-cs"/>
                        </a:rPr>
                        <a:t>China</a:t>
                      </a:r>
                      <a:endParaRPr lang="zh-CN" sz="1200" kern="10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China Building Materials Academy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03432">
                <a:tc>
                  <a:txBody>
                    <a:bodyPr/>
                    <a:lstStyle/>
                    <a:p>
                      <a:pPr algn="just">
                        <a:lnSpc>
                          <a:spcPct val="125000"/>
                        </a:lnSpc>
                        <a:spcAft>
                          <a:spcPts val="0"/>
                        </a:spcAft>
                      </a:pPr>
                      <a:r>
                        <a:rPr lang="en-US" sz="1200" b="1" i="1" kern="100" dirty="0">
                          <a:effectLst/>
                          <a:latin typeface="Times New Roman" panose="02020603050405020304" pitchFamily="18" charset="0"/>
                          <a:ea typeface="宋体" panose="02010600030101010101" pitchFamily="2" charset="-122"/>
                        </a:rPr>
                        <a:t>19</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WANG </a:t>
                      </a:r>
                      <a:r>
                        <a:rPr lang="en-US" sz="1200" kern="100" dirty="0" err="1">
                          <a:solidFill>
                            <a:srgbClr val="000000"/>
                          </a:solidFill>
                          <a:effectLst/>
                          <a:latin typeface="Arial" panose="020B0604020202020204" pitchFamily="34" charset="0"/>
                          <a:ea typeface="宋体" panose="02010600030101010101" pitchFamily="2" charset="-122"/>
                          <a:cs typeface="+mn-cs"/>
                        </a:rPr>
                        <a:t>Zhendi</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a:solidFill>
                            <a:srgbClr val="000000"/>
                          </a:solidFill>
                          <a:effectLst/>
                          <a:latin typeface="Arial" panose="020B0604020202020204" pitchFamily="34" charset="0"/>
                          <a:ea typeface="宋体" panose="02010600030101010101" pitchFamily="2" charset="-122"/>
                          <a:cs typeface="+mn-cs"/>
                        </a:rPr>
                        <a:t>China</a:t>
                      </a:r>
                      <a:endParaRPr lang="zh-CN" sz="1200" kern="10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China Building Materials Academy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03432">
                <a:tc>
                  <a:txBody>
                    <a:bodyPr/>
                    <a:lstStyle/>
                    <a:p>
                      <a:pPr algn="just">
                        <a:lnSpc>
                          <a:spcPct val="125000"/>
                        </a:lnSpc>
                        <a:spcAft>
                          <a:spcPts val="0"/>
                        </a:spcAft>
                      </a:pPr>
                      <a:r>
                        <a:rPr lang="en-US" sz="1200" b="1" i="1" kern="100" dirty="0">
                          <a:effectLst/>
                          <a:latin typeface="Times New Roman" panose="02020603050405020304" pitchFamily="18" charset="0"/>
                          <a:ea typeface="宋体" panose="02010600030101010101" pitchFamily="2" charset="-122"/>
                        </a:rPr>
                        <a:t>20</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XIONG </a:t>
                      </a:r>
                      <a:r>
                        <a:rPr lang="en-US" sz="1200" kern="100" dirty="0" err="1">
                          <a:solidFill>
                            <a:srgbClr val="000000"/>
                          </a:solidFill>
                          <a:effectLst/>
                          <a:latin typeface="Arial" panose="020B0604020202020204" pitchFamily="34" charset="0"/>
                          <a:ea typeface="宋体" panose="02010600030101010101" pitchFamily="2" charset="-122"/>
                          <a:cs typeface="+mn-cs"/>
                        </a:rPr>
                        <a:t>Chuansheng</a:t>
                      </a:r>
                      <a:r>
                        <a:rPr lang="en-US" sz="1200" kern="100" dirty="0">
                          <a:solidFill>
                            <a:srgbClr val="000000"/>
                          </a:solidFill>
                          <a:effectLst/>
                          <a:latin typeface="Arial" panose="020B0604020202020204" pitchFamily="34" charset="0"/>
                          <a:ea typeface="宋体" panose="02010600030101010101" pitchFamily="2" charset="-122"/>
                          <a:cs typeface="+mn-cs"/>
                        </a:rPr>
                        <a:t> </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China</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Qingdao University of Technology,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kern="100" dirty="0">
                          <a:solidFill>
                            <a:srgbClr val="000000"/>
                          </a:solidFill>
                          <a:effectLst/>
                          <a:latin typeface="Arial" panose="020B0604020202020204" pitchFamily="34" charset="0"/>
                          <a:ea typeface="宋体" panose="02010600030101010101" pitchFamily="2" charset="-122"/>
                          <a:cs typeface="+mn-cs"/>
                        </a:rPr>
                        <a:t>Profile</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03432">
                <a:tc>
                  <a:txBody>
                    <a:bodyPr/>
                    <a:lstStyle/>
                    <a:p>
                      <a:pPr algn="just">
                        <a:lnSpc>
                          <a:spcPct val="125000"/>
                        </a:lnSpc>
                        <a:spcAft>
                          <a:spcPts val="0"/>
                        </a:spcAft>
                      </a:pPr>
                      <a:r>
                        <a:rPr lang="en-US" sz="1200" b="1" i="1" kern="100" dirty="0">
                          <a:effectLst/>
                          <a:latin typeface="Times New Roman" panose="02020603050405020304" pitchFamily="18" charset="0"/>
                          <a:ea typeface="宋体" panose="02010600030101010101" pitchFamily="2" charset="-122"/>
                        </a:rPr>
                        <a:t>21</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a:solidFill>
                            <a:srgbClr val="000000"/>
                          </a:solidFill>
                          <a:effectLst/>
                          <a:latin typeface="Arial" panose="020B0604020202020204" pitchFamily="34" charset="0"/>
                          <a:ea typeface="宋体" panose="02010600030101010101" pitchFamily="2" charset="-122"/>
                          <a:cs typeface="+mn-cs"/>
                        </a:rPr>
                        <a:t>YAO Yan </a:t>
                      </a:r>
                      <a:endParaRPr lang="zh-CN" sz="1200" kern="10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a:solidFill>
                            <a:srgbClr val="000000"/>
                          </a:solidFill>
                          <a:effectLst/>
                          <a:latin typeface="Arial" panose="020B0604020202020204" pitchFamily="34" charset="0"/>
                          <a:ea typeface="宋体" panose="02010600030101010101" pitchFamily="2" charset="-122"/>
                          <a:cs typeface="+mn-cs"/>
                        </a:rPr>
                        <a:t>China</a:t>
                      </a:r>
                      <a:endParaRPr lang="zh-CN" sz="1200" kern="10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China Building Materials Academy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03432">
                <a:tc>
                  <a:txBody>
                    <a:bodyPr/>
                    <a:lstStyle/>
                    <a:p>
                      <a:pPr algn="just">
                        <a:lnSpc>
                          <a:spcPct val="125000"/>
                        </a:lnSpc>
                        <a:spcAft>
                          <a:spcPts val="0"/>
                        </a:spcAft>
                      </a:pPr>
                      <a:r>
                        <a:rPr lang="en-US" sz="1200" b="1" i="1" kern="100" dirty="0">
                          <a:effectLst/>
                          <a:latin typeface="Times New Roman" panose="02020603050405020304" pitchFamily="18" charset="0"/>
                          <a:ea typeface="宋体" panose="02010600030101010101" pitchFamily="2" charset="-122"/>
                        </a:rPr>
                        <a:t>22</a:t>
                      </a:r>
                      <a:endParaRPr lang="zh-CN" sz="1200" kern="100" dirty="0">
                        <a:effectLst/>
                        <a:latin typeface="Times New Roman" panose="02020603050405020304" pitchFamily="18" charset="0"/>
                        <a:ea typeface="宋体" panose="02010600030101010101" pitchFamily="2" charset="-122"/>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YE </a:t>
                      </a:r>
                      <a:r>
                        <a:rPr lang="en-US" sz="1200" kern="100" dirty="0" err="1">
                          <a:solidFill>
                            <a:srgbClr val="000000"/>
                          </a:solidFill>
                          <a:effectLst/>
                          <a:latin typeface="Arial" panose="020B0604020202020204" pitchFamily="34" charset="0"/>
                          <a:ea typeface="宋体" panose="02010600030101010101" pitchFamily="2" charset="-122"/>
                          <a:cs typeface="+mn-cs"/>
                        </a:rPr>
                        <a:t>Jianqiao</a:t>
                      </a:r>
                      <a:r>
                        <a:rPr lang="en-US" sz="1200" kern="100" dirty="0">
                          <a:solidFill>
                            <a:srgbClr val="000000"/>
                          </a:solidFill>
                          <a:effectLst/>
                          <a:latin typeface="Arial" panose="020B0604020202020204" pitchFamily="34" charset="0"/>
                          <a:ea typeface="宋体" panose="02010600030101010101" pitchFamily="2" charset="-122"/>
                          <a:cs typeface="+mn-cs"/>
                        </a:rPr>
                        <a:t> </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a:solidFill>
                            <a:srgbClr val="000000"/>
                          </a:solidFill>
                          <a:effectLst/>
                          <a:latin typeface="Arial" panose="020B0604020202020204" pitchFamily="34" charset="0"/>
                          <a:ea typeface="宋体" panose="02010600030101010101" pitchFamily="2" charset="-122"/>
                          <a:cs typeface="+mn-cs"/>
                        </a:rPr>
                        <a:t>UK</a:t>
                      </a:r>
                      <a:endParaRPr lang="zh-CN" sz="1200" kern="10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Lancaster University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03432">
                <a:tc>
                  <a:txBody>
                    <a:bodyPr/>
                    <a:lstStyle/>
                    <a:p>
                      <a:r>
                        <a:rPr lang="en-US" altLang="zh-CN" sz="1200" b="1" i="1" kern="100" dirty="0">
                          <a:solidFill>
                            <a:schemeClr val="tx1"/>
                          </a:solidFill>
                          <a:effectLst/>
                          <a:latin typeface="Times New Roman" panose="02020603050405020304" pitchFamily="18" charset="0"/>
                          <a:ea typeface="宋体" panose="02010600030101010101" pitchFamily="2" charset="-122"/>
                          <a:cs typeface="+mn-cs"/>
                        </a:rPr>
                        <a:t>23</a:t>
                      </a:r>
                      <a:endParaRPr lang="zh-CN" altLang="en-US" sz="1200" b="1" i="1" kern="100" dirty="0">
                        <a:solidFill>
                          <a:schemeClr val="tx1"/>
                        </a:solidFill>
                        <a:effectLst/>
                        <a:latin typeface="Times New Roman" panose="02020603050405020304" pitchFamily="18"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ZHANG Cheng </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a:solidFill>
                            <a:srgbClr val="000000"/>
                          </a:solidFill>
                          <a:effectLst/>
                          <a:latin typeface="Arial" panose="020B0604020202020204" pitchFamily="34" charset="0"/>
                          <a:ea typeface="宋体" panose="02010600030101010101" pitchFamily="2" charset="-122"/>
                          <a:cs typeface="+mn-cs"/>
                        </a:rPr>
                        <a:t>China </a:t>
                      </a:r>
                      <a:endParaRPr lang="zh-CN" sz="1200" kern="10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a:spcAft>
                          <a:spcPts val="0"/>
                        </a:spcAft>
                      </a:pPr>
                      <a:r>
                        <a:rPr lang="en-US" sz="1200" kern="100" dirty="0">
                          <a:solidFill>
                            <a:srgbClr val="000000"/>
                          </a:solidFill>
                          <a:effectLst/>
                          <a:latin typeface="Arial" panose="020B0604020202020204" pitchFamily="34" charset="0"/>
                          <a:ea typeface="宋体" panose="02010600030101010101" pitchFamily="2" charset="-122"/>
                          <a:cs typeface="+mn-cs"/>
                        </a:rPr>
                        <a:t>China Building Materials Academy</a:t>
                      </a: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Aft>
                          <a:spcPts val="0"/>
                        </a:spcAft>
                      </a:pPr>
                      <a:endParaRPr lang="zh-CN" sz="1200" kern="100" dirty="0">
                        <a:solidFill>
                          <a:srgbClr val="000000"/>
                        </a:solidFill>
                        <a:effectLst/>
                        <a:latin typeface="Arial" panose="020B0604020202020204" pitchFamily="34" charset="0"/>
                        <a:ea typeface="宋体" panose="02010600030101010101" pitchFamily="2" charset="-122"/>
                        <a:cs typeface="+mn-cs"/>
                      </a:endParaRPr>
                    </a:p>
                  </a:txBody>
                  <a:tcPr marL="47583" marR="47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
        <p:nvSpPr>
          <p:cNvPr id="7" name="内容占位符 2"/>
          <p:cNvSpPr txBox="1">
            <a:spLocks noChangeArrowheads="1"/>
          </p:cNvSpPr>
          <p:nvPr/>
        </p:nvSpPr>
        <p:spPr>
          <a:xfrm>
            <a:off x="990600" y="914400"/>
            <a:ext cx="5978525" cy="461665"/>
          </a:xfrm>
          <a:prstGeom prst="rect">
            <a:avLst/>
          </a:prstGeom>
        </p:spPr>
        <p:txBody>
          <a:bodyPr wrap="square" lIns="0" tIns="0" rIns="0" bIns="0">
            <a:spAutoFit/>
          </a:bodyPr>
          <a:lstStyle>
            <a:lvl1pPr marL="0">
              <a:defRPr sz="1800" b="1" i="0">
                <a:solidFill>
                  <a:srgbClr val="FF0000"/>
                </a:solidFill>
                <a:latin typeface="Arial" panose="020B0604020202020204"/>
                <a:ea typeface="+mn-ea"/>
                <a:cs typeface="Arial" panose="020B060402020202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8775" lvl="1" indent="-266700" eaLnBrk="0" fontAlgn="base" hangingPunct="0">
              <a:lnSpc>
                <a:spcPct val="150000"/>
              </a:lnSpc>
              <a:spcBef>
                <a:spcPts val="1180"/>
              </a:spcBef>
              <a:spcAft>
                <a:spcPct val="0"/>
              </a:spcAft>
              <a:buFont typeface="Wingdings" panose="05000000000000000000" pitchFamily="2" charset="2"/>
              <a:buChar char="Ø"/>
              <a:tabLst>
                <a:tab pos="447040" algn="l"/>
              </a:tabLst>
            </a:pPr>
            <a:r>
              <a:rPr lang="en-US" altLang="zh-CN" sz="2000" spc="-5" dirty="0">
                <a:latin typeface="Arial" panose="020B0604020202020204"/>
                <a:cs typeface="Arial" panose="020B0604020202020204"/>
              </a:rPr>
              <a:t>23 members from 7 countries. </a:t>
            </a: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13</a:t>
            </a:fld>
            <a:endParaRPr lang="en-US" altLang="zh-CN" spc="-5" dirty="0"/>
          </a:p>
        </p:txBody>
      </p:sp>
    </p:spTree>
    <p:extLst>
      <p:ext uri="{BB962C8B-B14F-4D97-AF65-F5344CB8AC3E}">
        <p14:creationId xmlns:p14="http://schemas.microsoft.com/office/powerpoint/2010/main" val="2173489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251305" y="487502"/>
            <a:ext cx="6922770" cy="504625"/>
          </a:xfrm>
          <a:prstGeom prst="rect">
            <a:avLst/>
          </a:prstGeom>
        </p:spPr>
        <p:txBody>
          <a:bodyPr vert="horz" wrap="square" lIns="0" tIns="12065" rIns="0" bIns="0" rtlCol="0">
            <a:spAutoFit/>
          </a:bodyPr>
          <a:lstStyle>
            <a:lvl1pPr>
              <a:defRPr sz="3200" b="1" i="0">
                <a:solidFill>
                  <a:schemeClr val="tx1"/>
                </a:solidFill>
                <a:latin typeface="Calibri" panose="020F0502020204030204"/>
                <a:ea typeface="+mj-ea"/>
                <a:cs typeface="Calibri" panose="020F0502020204030204"/>
              </a:defRPr>
            </a:lvl1pPr>
          </a:lstStyle>
          <a:p>
            <a:pPr marL="12700" algn="ctr">
              <a:spcBef>
                <a:spcPts val="95"/>
              </a:spcBef>
            </a:pPr>
            <a:r>
              <a:rPr lang="en-US" kern="0" spc="-10" dirty="0"/>
              <a:t>1. Recruitment of members</a:t>
            </a:r>
            <a:endParaRPr lang="en-US" kern="0" spc="-15" dirty="0"/>
          </a:p>
        </p:txBody>
      </p:sp>
      <p:sp>
        <p:nvSpPr>
          <p:cNvPr id="5" name="object 6"/>
          <p:cNvSpPr txBox="1"/>
          <p:nvPr/>
        </p:nvSpPr>
        <p:spPr>
          <a:xfrm>
            <a:off x="426720" y="992127"/>
            <a:ext cx="8305799" cy="1969129"/>
          </a:xfrm>
          <a:prstGeom prst="rect">
            <a:avLst/>
          </a:prstGeom>
          <a:ln w="12192">
            <a:noFill/>
          </a:ln>
        </p:spPr>
        <p:txBody>
          <a:bodyPr vert="horz" wrap="square" lIns="0" tIns="75565" rIns="0" bIns="0" rtlCol="0">
            <a:spAutoFit/>
          </a:bodyPr>
          <a:lstStyle/>
          <a:p>
            <a:pPr marL="358775" lvl="1" indent="-266700" eaLnBrk="0" fontAlgn="base" hangingPunct="0">
              <a:spcBef>
                <a:spcPts val="600"/>
              </a:spcBef>
              <a:spcAft>
                <a:spcPct val="0"/>
              </a:spcAft>
              <a:buFont typeface="Wingdings" panose="05000000000000000000" pitchFamily="2" charset="2"/>
              <a:buChar char="Ø"/>
              <a:tabLst>
                <a:tab pos="447040" algn="l"/>
              </a:tabLst>
            </a:pPr>
            <a:r>
              <a:rPr lang="en-US" spc="-5" dirty="0">
                <a:latin typeface="Arial" panose="020B0604020202020204"/>
                <a:cs typeface="Arial" panose="020B0604020202020204"/>
                <a:sym typeface="Calibri" panose="020F0502020204030204" pitchFamily="34" charset="0"/>
              </a:rPr>
              <a:t>An email was </a:t>
            </a:r>
            <a:r>
              <a:rPr lang="en-US" altLang="zh-CN" spc="-5" dirty="0">
                <a:latin typeface="Arial" panose="020B0604020202020204"/>
                <a:cs typeface="Arial" panose="020B0604020202020204"/>
                <a:sym typeface="Calibri" panose="020F0502020204030204" pitchFamily="34" charset="0"/>
              </a:rPr>
              <a:t>sent to several members of WG4 on Dec. 4, 2019, asking for their personal information.</a:t>
            </a:r>
          </a:p>
          <a:p>
            <a:pPr marL="358775" lvl="1" indent="-266700" eaLnBrk="0" fontAlgn="base" hangingPunct="0">
              <a:spcBef>
                <a:spcPts val="600"/>
              </a:spcBef>
              <a:spcAft>
                <a:spcPct val="0"/>
              </a:spcAft>
              <a:buFont typeface="Wingdings" panose="05000000000000000000" pitchFamily="2" charset="2"/>
              <a:buChar char="Ø"/>
              <a:tabLst>
                <a:tab pos="447040" algn="l"/>
              </a:tabLst>
            </a:pPr>
            <a:r>
              <a:rPr lang="en-US" altLang="zh-CN" spc="-5" dirty="0">
                <a:latin typeface="Arial" panose="020B0604020202020204"/>
                <a:cs typeface="Arial" panose="020B0604020202020204"/>
                <a:sym typeface="Calibri" panose="020F0502020204030204" pitchFamily="34" charset="0"/>
              </a:rPr>
              <a:t>The detailed information is now on the website </a:t>
            </a:r>
            <a:r>
              <a:rPr lang="en-US" altLang="zh-CN" spc="-5" dirty="0">
                <a:latin typeface="Arial" panose="020B0604020202020204"/>
                <a:cs typeface="Arial" panose="020B0604020202020204"/>
                <a:sym typeface="Calibri" panose="020F0502020204030204" pitchFamily="34" charset="0"/>
                <a:hlinkClick r:id="rId2"/>
              </a:rPr>
              <a:t>www.rilem.cn</a:t>
            </a:r>
            <a:br>
              <a:rPr lang="en-US" altLang="zh-CN" spc="-5" dirty="0">
                <a:latin typeface="Arial" panose="020B0604020202020204"/>
                <a:cs typeface="Arial" panose="020B0604020202020204"/>
                <a:sym typeface="Calibri" panose="020F0502020204030204" pitchFamily="34" charset="0"/>
              </a:rPr>
            </a:br>
            <a:r>
              <a:rPr lang="en-US" altLang="zh-CN" spc="-5" dirty="0">
                <a:latin typeface="Arial" panose="020B0604020202020204"/>
                <a:cs typeface="Arial" panose="020B0604020202020204"/>
                <a:sym typeface="Calibri" panose="020F0502020204030204" pitchFamily="34" charset="0"/>
                <a:hlinkClick r:id="rId3"/>
              </a:rPr>
              <a:t>www.rilem.cn/page/Default.asp?pageID=170&amp;keyword=&amp;page=1</a:t>
            </a:r>
            <a:r>
              <a:rPr lang="en-US" altLang="zh-CN" spc="-5" dirty="0">
                <a:latin typeface="Arial" panose="020B0604020202020204"/>
                <a:cs typeface="Arial" panose="020B0604020202020204"/>
                <a:sym typeface="Calibri" panose="020F0502020204030204" pitchFamily="34" charset="0"/>
              </a:rPr>
              <a:t>.</a:t>
            </a:r>
          </a:p>
          <a:p>
            <a:pPr marL="358775" lvl="1" indent="-266700" eaLnBrk="0" fontAlgn="base" hangingPunct="0">
              <a:spcBef>
                <a:spcPts val="600"/>
              </a:spcBef>
              <a:spcAft>
                <a:spcPct val="0"/>
              </a:spcAft>
              <a:buFont typeface="Wingdings" panose="05000000000000000000" pitchFamily="2" charset="2"/>
              <a:buChar char="Ø"/>
              <a:tabLst>
                <a:tab pos="447040" algn="l"/>
              </a:tabLst>
            </a:pPr>
            <a:r>
              <a:rPr lang="en-US" altLang="zh-CN" spc="-5" dirty="0">
                <a:latin typeface="Arial" panose="020B0604020202020204"/>
                <a:cs typeface="Arial" panose="020B0604020202020204"/>
                <a:sym typeface="Calibri" panose="020F0502020204030204" pitchFamily="34" charset="0"/>
              </a:rPr>
              <a:t>However, some colleagues’ information needs to be added. </a:t>
            </a:r>
          </a:p>
          <a:p>
            <a:pPr marL="358775" lvl="1" indent="-266700" eaLnBrk="0" fontAlgn="base" hangingPunct="0">
              <a:spcBef>
                <a:spcPts val="600"/>
              </a:spcBef>
              <a:spcAft>
                <a:spcPct val="0"/>
              </a:spcAft>
              <a:buFont typeface="Wingdings" panose="05000000000000000000" pitchFamily="2" charset="2"/>
              <a:buChar char="Ø"/>
              <a:tabLst>
                <a:tab pos="447040" algn="l"/>
              </a:tabLst>
            </a:pPr>
            <a:r>
              <a:rPr lang="en-US" altLang="zh-CN" spc="-5" dirty="0">
                <a:latin typeface="Arial" panose="020B0604020202020204"/>
                <a:cs typeface="Arial" panose="020B0604020202020204"/>
                <a:sym typeface="Calibri" panose="020F0502020204030204" pitchFamily="34" charset="0"/>
              </a:rPr>
              <a:t>The website construction is still going on.</a:t>
            </a:r>
            <a:endParaRPr sz="1600" dirty="0">
              <a:latin typeface="Calibri" panose="020F0502020204030204"/>
              <a:cs typeface="Calibri" panose="020F0502020204030204"/>
            </a:endParaRPr>
          </a:p>
        </p:txBody>
      </p:sp>
      <p:pic>
        <p:nvPicPr>
          <p:cNvPr id="6" name="图片 5"/>
          <p:cNvPicPr>
            <a:picLocks noChangeAspect="1"/>
          </p:cNvPicPr>
          <p:nvPr/>
        </p:nvPicPr>
        <p:blipFill>
          <a:blip r:embed="rId4"/>
          <a:stretch>
            <a:fillRect/>
          </a:stretch>
        </p:blipFill>
        <p:spPr>
          <a:xfrm>
            <a:off x="533400" y="3124200"/>
            <a:ext cx="3752496" cy="3600000"/>
          </a:xfrm>
          <a:prstGeom prst="rect">
            <a:avLst/>
          </a:prstGeom>
        </p:spPr>
      </p:pic>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14</a:t>
            </a:fld>
            <a:endParaRPr lang="en-US" altLang="zh-CN" spc="-5" dirty="0"/>
          </a:p>
        </p:txBody>
      </p:sp>
      <p:pic>
        <p:nvPicPr>
          <p:cNvPr id="7" name="图片 6">
            <a:extLst>
              <a:ext uri="{FF2B5EF4-FFF2-40B4-BE49-F238E27FC236}">
                <a16:creationId xmlns:a16="http://schemas.microsoft.com/office/drawing/2014/main" id="{FD54318A-FCC0-44BD-8BE6-7DCAED7817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821"/>
          <a:stretch/>
        </p:blipFill>
        <p:spPr>
          <a:xfrm>
            <a:off x="4419600" y="3095390"/>
            <a:ext cx="3835881" cy="3628810"/>
          </a:xfrm>
          <a:prstGeom prst="rect">
            <a:avLst/>
          </a:prstGeom>
        </p:spPr>
      </p:pic>
    </p:spTree>
    <p:extLst>
      <p:ext uri="{BB962C8B-B14F-4D97-AF65-F5344CB8AC3E}">
        <p14:creationId xmlns:p14="http://schemas.microsoft.com/office/powerpoint/2010/main" val="138549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533400" y="1739370"/>
            <a:ext cx="8305799" cy="3154069"/>
          </a:xfrm>
          <a:prstGeom prst="rect">
            <a:avLst/>
          </a:prstGeom>
          <a:ln w="12192">
            <a:noFill/>
          </a:ln>
        </p:spPr>
        <p:txBody>
          <a:bodyPr vert="horz" wrap="square" lIns="0" tIns="75565" rIns="0" bIns="0" rtlCol="0">
            <a:spAutoFit/>
          </a:bodyPr>
          <a:lstStyle/>
          <a:p>
            <a:pPr marL="358775" lvl="1" indent="-266700" eaLnBrk="0" fontAlgn="base" hangingPunct="0">
              <a:lnSpc>
                <a:spcPct val="150000"/>
              </a:lnSpc>
              <a:spcBef>
                <a:spcPts val="1180"/>
              </a:spcBef>
              <a:spcAft>
                <a:spcPct val="0"/>
              </a:spcAft>
              <a:buFont typeface="Wingdings" panose="05000000000000000000" pitchFamily="2" charset="2"/>
              <a:buChar char="Ø"/>
              <a:tabLst>
                <a:tab pos="447040" algn="l"/>
              </a:tabLst>
            </a:pPr>
            <a:r>
              <a:rPr lang="en-US" sz="2000" spc="-5" dirty="0">
                <a:latin typeface="Arial" panose="020B0604020202020204"/>
                <a:cs typeface="Arial" panose="020B0604020202020204"/>
                <a:sym typeface="Calibri" panose="020F0502020204030204" pitchFamily="34" charset="0"/>
              </a:rPr>
              <a:t>The WG4 members had </a:t>
            </a:r>
            <a:r>
              <a:rPr lang="en-US" altLang="zh-CN" sz="2000" spc="-5" dirty="0">
                <a:latin typeface="Arial" panose="020B0604020202020204"/>
                <a:cs typeface="Arial" panose="020B0604020202020204"/>
                <a:sym typeface="Calibri" panose="020F0502020204030204" pitchFamily="34" charset="0"/>
              </a:rPr>
              <a:t>an in-depth discussion</a:t>
            </a:r>
            <a:r>
              <a:rPr lang="en-US" sz="2000" spc="-5" dirty="0">
                <a:latin typeface="Arial" panose="020B0604020202020204"/>
                <a:cs typeface="Arial" panose="020B0604020202020204"/>
                <a:sym typeface="Calibri" panose="020F0502020204030204" pitchFamily="34" charset="0"/>
              </a:rPr>
              <a:t>  at 2</a:t>
            </a:r>
            <a:r>
              <a:rPr lang="en-US" sz="2000" spc="-5" baseline="30000" dirty="0">
                <a:latin typeface="Arial" panose="020B0604020202020204"/>
                <a:cs typeface="Arial" panose="020B0604020202020204"/>
                <a:sym typeface="Calibri" panose="020F0502020204030204" pitchFamily="34" charset="0"/>
              </a:rPr>
              <a:t>nd</a:t>
            </a:r>
            <a:r>
              <a:rPr lang="en-US" sz="2000" spc="-5" dirty="0">
                <a:latin typeface="Arial" panose="020B0604020202020204"/>
                <a:cs typeface="Arial" panose="020B0604020202020204"/>
                <a:sym typeface="Calibri" panose="020F0502020204030204" pitchFamily="34" charset="0"/>
              </a:rPr>
              <a:t> WG4 Meeting in Prague, </a:t>
            </a:r>
            <a:r>
              <a:rPr lang="en-US" altLang="zh-CN" sz="2000" spc="-5" dirty="0">
                <a:latin typeface="Arial" panose="020B0604020202020204"/>
                <a:cs typeface="Arial" panose="020B0604020202020204"/>
                <a:sym typeface="Calibri" panose="020F0502020204030204" pitchFamily="34" charset="0"/>
              </a:rPr>
              <a:t>Czech Republic</a:t>
            </a:r>
            <a:r>
              <a:rPr lang="en-US" sz="2000" spc="-5" dirty="0">
                <a:latin typeface="Arial" panose="020B0604020202020204"/>
                <a:cs typeface="Arial" panose="020B0604020202020204"/>
                <a:sym typeface="Calibri" panose="020F0502020204030204" pitchFamily="34" charset="0"/>
              </a:rPr>
              <a:t> on </a:t>
            </a:r>
            <a:r>
              <a:rPr lang="en-US" sz="2000" u="sng" spc="-5" dirty="0">
                <a:latin typeface="Arial" panose="020B0604020202020204"/>
                <a:cs typeface="Arial" panose="020B0604020202020204"/>
                <a:sym typeface="Calibri" panose="020F0502020204030204" pitchFamily="34" charset="0"/>
              </a:rPr>
              <a:t>Sept.</a:t>
            </a:r>
            <a:r>
              <a:rPr lang="en-US" altLang="zh-CN" sz="2000" u="sng" spc="-5" dirty="0">
                <a:latin typeface="Arial" panose="020B0604020202020204"/>
                <a:cs typeface="Arial" panose="020B0604020202020204"/>
                <a:sym typeface="Calibri" panose="020F0502020204030204" pitchFamily="34" charset="0"/>
              </a:rPr>
              <a:t> </a:t>
            </a:r>
            <a:r>
              <a:rPr lang="en-US" sz="2000" u="sng" spc="-5" dirty="0">
                <a:latin typeface="Arial" panose="020B0604020202020204"/>
                <a:cs typeface="Arial" panose="020B0604020202020204"/>
                <a:sym typeface="Calibri" panose="020F0502020204030204" pitchFamily="34" charset="0"/>
              </a:rPr>
              <a:t>17, 2019</a:t>
            </a:r>
            <a:r>
              <a:rPr lang="en-US" sz="2000" spc="-5" dirty="0">
                <a:latin typeface="Arial" panose="020B0604020202020204"/>
                <a:cs typeface="Arial" panose="020B0604020202020204"/>
                <a:sym typeface="Calibri" panose="020F0502020204030204" pitchFamily="34" charset="0"/>
              </a:rPr>
              <a:t>.</a:t>
            </a:r>
          </a:p>
          <a:p>
            <a:pPr marL="358775" lvl="1" indent="-266700" eaLnBrk="0" fontAlgn="base" hangingPunct="0">
              <a:lnSpc>
                <a:spcPct val="150000"/>
              </a:lnSpc>
              <a:spcBef>
                <a:spcPts val="1180"/>
              </a:spcBef>
              <a:spcAft>
                <a:spcPct val="0"/>
              </a:spcAft>
              <a:buFont typeface="Wingdings" panose="05000000000000000000" pitchFamily="2" charset="2"/>
              <a:buChar char="Ø"/>
              <a:tabLst>
                <a:tab pos="447040" algn="l"/>
              </a:tabLst>
            </a:pPr>
            <a:r>
              <a:rPr lang="en-US" sz="2000" spc="-5" dirty="0">
                <a:latin typeface="Arial" panose="020B0604020202020204"/>
                <a:cs typeface="Arial" panose="020B0604020202020204"/>
                <a:sym typeface="Calibri" panose="020F0502020204030204" pitchFamily="34" charset="0"/>
              </a:rPr>
              <a:t>After the </a:t>
            </a:r>
            <a:r>
              <a:rPr lang="en-US" altLang="zh-CN" sz="2000" spc="-5" dirty="0">
                <a:latin typeface="Arial" panose="020B0604020202020204"/>
                <a:cs typeface="Arial" panose="020B0604020202020204"/>
                <a:sym typeface="Calibri" panose="020F0502020204030204" pitchFamily="34" charset="0"/>
              </a:rPr>
              <a:t>2</a:t>
            </a:r>
            <a:r>
              <a:rPr lang="en-US" altLang="zh-CN" sz="2000" spc="-5" baseline="30000" dirty="0">
                <a:latin typeface="Arial" panose="020B0604020202020204"/>
                <a:cs typeface="Arial" panose="020B0604020202020204"/>
                <a:sym typeface="Calibri" panose="020F0502020204030204" pitchFamily="34" charset="0"/>
              </a:rPr>
              <a:t>nd</a:t>
            </a:r>
            <a:r>
              <a:rPr lang="en-US" altLang="zh-CN" sz="2000" spc="-5" dirty="0">
                <a:latin typeface="Arial" panose="020B0604020202020204"/>
                <a:cs typeface="Arial" panose="020B0604020202020204"/>
                <a:sym typeface="Calibri" panose="020F0502020204030204" pitchFamily="34" charset="0"/>
              </a:rPr>
              <a:t> WG4 Meeting</a:t>
            </a:r>
            <a:r>
              <a:rPr lang="en-US" sz="2000" spc="-5" dirty="0">
                <a:latin typeface="Arial" panose="020B0604020202020204"/>
                <a:cs typeface="Arial" panose="020B0604020202020204"/>
                <a:sym typeface="Calibri" panose="020F0502020204030204" pitchFamily="34" charset="0"/>
              </a:rPr>
              <a:t>, a detailed test plan was proposed and distributed to all members of WG4 </a:t>
            </a:r>
            <a:r>
              <a:rPr lang="en-US" altLang="zh-CN" sz="2000" spc="-5" dirty="0">
                <a:latin typeface="Arial" panose="020B0604020202020204"/>
                <a:cs typeface="Arial" panose="020B0604020202020204"/>
                <a:sym typeface="Calibri" panose="020F0502020204030204" pitchFamily="34" charset="0"/>
              </a:rPr>
              <a:t>on</a:t>
            </a:r>
            <a:r>
              <a:rPr lang="en-US" sz="2000" spc="-5" dirty="0">
                <a:latin typeface="Arial" panose="020B0604020202020204"/>
                <a:cs typeface="Arial" panose="020B0604020202020204"/>
                <a:sym typeface="Calibri" panose="020F0502020204030204" pitchFamily="34" charset="0"/>
              </a:rPr>
              <a:t> </a:t>
            </a:r>
            <a:r>
              <a:rPr lang="en-US" sz="2000" u="sng" spc="-5" dirty="0">
                <a:latin typeface="Arial" panose="020B0604020202020204"/>
                <a:cs typeface="Arial" panose="020B0604020202020204"/>
                <a:sym typeface="Calibri" panose="020F0502020204030204" pitchFamily="34" charset="0"/>
              </a:rPr>
              <a:t>Oct.10</a:t>
            </a:r>
            <a:r>
              <a:rPr lang="en-US" altLang="zh-CN" sz="2000" u="sng" spc="-5" dirty="0">
                <a:latin typeface="Arial" panose="020B0604020202020204"/>
                <a:cs typeface="Arial" panose="020B0604020202020204"/>
                <a:sym typeface="Calibri" panose="020F0502020204030204" pitchFamily="34" charset="0"/>
              </a:rPr>
              <a:t>, </a:t>
            </a:r>
            <a:r>
              <a:rPr lang="en-US" sz="2000" u="sng" spc="-5" dirty="0">
                <a:latin typeface="Arial" panose="020B0604020202020204"/>
                <a:cs typeface="Arial" panose="020B0604020202020204"/>
                <a:sym typeface="Calibri" panose="020F0502020204030204" pitchFamily="34" charset="0"/>
              </a:rPr>
              <a:t>2019</a:t>
            </a:r>
            <a:r>
              <a:rPr lang="en-US" sz="2000" spc="-5" dirty="0">
                <a:latin typeface="Arial" panose="020B0604020202020204"/>
                <a:cs typeface="Arial" panose="020B0604020202020204"/>
                <a:sym typeface="Calibri" panose="020F0502020204030204" pitchFamily="34" charset="0"/>
              </a:rPr>
              <a:t>.</a:t>
            </a:r>
          </a:p>
          <a:p>
            <a:pPr marL="358775" lvl="1" indent="-266700" eaLnBrk="0" fontAlgn="base" hangingPunct="0">
              <a:lnSpc>
                <a:spcPct val="150000"/>
              </a:lnSpc>
              <a:spcBef>
                <a:spcPts val="1180"/>
              </a:spcBef>
              <a:spcAft>
                <a:spcPct val="0"/>
              </a:spcAft>
              <a:buFont typeface="Wingdings" panose="05000000000000000000" pitchFamily="2" charset="2"/>
              <a:buChar char="Ø"/>
              <a:tabLst>
                <a:tab pos="447040" algn="l"/>
              </a:tabLst>
            </a:pPr>
            <a:r>
              <a:rPr lang="en-US" altLang="zh-CN" sz="2000" spc="-5" dirty="0">
                <a:latin typeface="Arial" panose="020B0604020202020204"/>
                <a:cs typeface="Arial" panose="020B0604020202020204"/>
                <a:sym typeface="Calibri" panose="020F0502020204030204" pitchFamily="34" charset="0"/>
              </a:rPr>
              <a:t>The  drawings for the compressive test rig was sent to all members of WG4 on </a:t>
            </a:r>
            <a:r>
              <a:rPr lang="en-US" altLang="zh-CN" sz="2000" u="sng" spc="-5" dirty="0">
                <a:latin typeface="Arial" panose="020B0604020202020204"/>
                <a:cs typeface="Arial" panose="020B0604020202020204"/>
                <a:sym typeface="Calibri" panose="020F0502020204030204" pitchFamily="34" charset="0"/>
              </a:rPr>
              <a:t>Oct. 21, 2019</a:t>
            </a:r>
            <a:r>
              <a:rPr lang="en-US" altLang="zh-CN" sz="2000" spc="-5" dirty="0">
                <a:latin typeface="Arial" panose="020B0604020202020204"/>
                <a:cs typeface="Arial" panose="020B0604020202020204"/>
                <a:sym typeface="Calibri" panose="020F0502020204030204" pitchFamily="34" charset="0"/>
              </a:rPr>
              <a:t>.</a:t>
            </a:r>
            <a:r>
              <a:rPr lang="en-US" sz="1800" spc="-15" dirty="0">
                <a:latin typeface="Calibri" panose="020F0502020204030204"/>
                <a:cs typeface="Calibri" panose="020F0502020204030204"/>
              </a:rPr>
              <a:t> </a:t>
            </a:r>
            <a:endParaRPr sz="1800" dirty="0">
              <a:latin typeface="Calibri" panose="020F0502020204030204"/>
              <a:cs typeface="Calibri" panose="020F0502020204030204"/>
            </a:endParaRPr>
          </a:p>
        </p:txBody>
      </p:sp>
      <p:sp>
        <p:nvSpPr>
          <p:cNvPr id="8" name="object 2"/>
          <p:cNvSpPr txBox="1">
            <a:spLocks/>
          </p:cNvSpPr>
          <p:nvPr/>
        </p:nvSpPr>
        <p:spPr>
          <a:xfrm>
            <a:off x="651034" y="450732"/>
            <a:ext cx="7841932" cy="997068"/>
          </a:xfrm>
          <a:prstGeom prst="rect">
            <a:avLst/>
          </a:prstGeom>
        </p:spPr>
        <p:txBody>
          <a:bodyPr vert="horz" wrap="square" lIns="0" tIns="12065" rIns="0" bIns="0" rtlCol="0">
            <a:spAutoFit/>
          </a:bodyPr>
          <a:lstStyle>
            <a:lvl1pPr>
              <a:defRPr sz="3200" b="1" i="0">
                <a:solidFill>
                  <a:schemeClr val="tx1"/>
                </a:solidFill>
                <a:latin typeface="Calibri" panose="020F0502020204030204"/>
                <a:ea typeface="+mj-ea"/>
                <a:cs typeface="Calibri" panose="020F0502020204030204"/>
              </a:defRPr>
            </a:lvl1pPr>
          </a:lstStyle>
          <a:p>
            <a:pPr marL="12700" algn="ctr">
              <a:spcBef>
                <a:spcPts val="95"/>
              </a:spcBef>
            </a:pPr>
            <a:r>
              <a:rPr lang="en-US" kern="0" spc="-10" dirty="0"/>
              <a:t>2. The progress of the first round of comparative test</a:t>
            </a: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15</a:t>
            </a:fld>
            <a:endParaRPr lang="en-US" altLang="zh-CN" spc="-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81000" y="1676400"/>
            <a:ext cx="8072755" cy="418128"/>
          </a:xfrm>
          <a:prstGeom prst="rect">
            <a:avLst/>
          </a:prstGeom>
        </p:spPr>
        <p:txBody>
          <a:bodyPr vert="horz" wrap="square" lIns="0" tIns="13335" rIns="0" bIns="0" rtlCol="0">
            <a:spAutoFit/>
          </a:bodyPr>
          <a:lstStyle/>
          <a:p>
            <a:pPr marL="358775" lvl="1" indent="-266700" eaLnBrk="0" fontAlgn="base" hangingPunct="0">
              <a:lnSpc>
                <a:spcPct val="150000"/>
              </a:lnSpc>
              <a:spcBef>
                <a:spcPts val="1180"/>
              </a:spcBef>
              <a:spcAft>
                <a:spcPct val="0"/>
              </a:spcAft>
              <a:buFont typeface="Wingdings" panose="05000000000000000000" pitchFamily="2" charset="2"/>
              <a:buChar char="Ø"/>
              <a:tabLst>
                <a:tab pos="447040" algn="l"/>
              </a:tabLst>
            </a:pPr>
            <a:r>
              <a:rPr lang="en-US" sz="2000" spc="-5" dirty="0">
                <a:latin typeface="Arial" panose="020B0604020202020204"/>
                <a:cs typeface="Arial" panose="020B0604020202020204"/>
              </a:rPr>
              <a:t>7</a:t>
            </a:r>
            <a:r>
              <a:rPr sz="2000" spc="-5" dirty="0">
                <a:latin typeface="Arial" panose="020B0604020202020204"/>
                <a:cs typeface="Arial" panose="020B0604020202020204"/>
              </a:rPr>
              <a:t> labs </a:t>
            </a:r>
            <a:r>
              <a:rPr lang="en-US" sz="2000" spc="-5" dirty="0">
                <a:latin typeface="Arial" panose="020B0604020202020204"/>
                <a:cs typeface="Arial" panose="020B0604020202020204"/>
              </a:rPr>
              <a:t>confirmed </a:t>
            </a:r>
            <a:r>
              <a:rPr sz="2000" spc="-5" dirty="0">
                <a:latin typeface="Arial" panose="020B0604020202020204"/>
                <a:cs typeface="Arial" panose="020B0604020202020204"/>
              </a:rPr>
              <a:t>to join the </a:t>
            </a:r>
            <a:r>
              <a:rPr lang="en-US" sz="2000" spc="-5" dirty="0">
                <a:latin typeface="Arial" panose="020B0604020202020204"/>
                <a:cs typeface="Arial" panose="020B0604020202020204"/>
              </a:rPr>
              <a:t>first round of the </a:t>
            </a:r>
            <a:r>
              <a:rPr sz="2000" spc="-5" dirty="0">
                <a:latin typeface="Arial" panose="020B0604020202020204"/>
                <a:cs typeface="Arial" panose="020B0604020202020204"/>
              </a:rPr>
              <a:t>comparative test. </a:t>
            </a:r>
          </a:p>
        </p:txBody>
      </p:sp>
      <p:sp>
        <p:nvSpPr>
          <p:cNvPr id="7" name="object 2"/>
          <p:cNvSpPr txBox="1">
            <a:spLocks noGrp="1"/>
          </p:cNvSpPr>
          <p:nvPr>
            <p:ph type="title"/>
          </p:nvPr>
        </p:nvSpPr>
        <p:spPr>
          <a:xfrm>
            <a:off x="651034" y="450732"/>
            <a:ext cx="7841932" cy="997068"/>
          </a:xfrm>
          <a:prstGeom prst="rect">
            <a:avLst/>
          </a:prstGeom>
        </p:spPr>
        <p:txBody>
          <a:bodyPr vert="horz" wrap="square" lIns="0" tIns="12065" rIns="0" bIns="0" rtlCol="0">
            <a:spAutoFit/>
          </a:bodyPr>
          <a:lstStyle/>
          <a:p>
            <a:pPr marL="12700" algn="ctr">
              <a:lnSpc>
                <a:spcPct val="100000"/>
              </a:lnSpc>
              <a:spcBef>
                <a:spcPts val="95"/>
              </a:spcBef>
            </a:pPr>
            <a:r>
              <a:rPr lang="en-US" spc="-10" dirty="0"/>
              <a:t>2. The progress of the first round of comparative test</a:t>
            </a:r>
          </a:p>
        </p:txBody>
      </p:sp>
      <p:sp>
        <p:nvSpPr>
          <p:cNvPr id="10" name="object 7"/>
          <p:cNvSpPr txBox="1">
            <a:spLocks noGrp="1"/>
          </p:cNvSpPr>
          <p:nvPr>
            <p:ph type="sldNum" sz="quarter" idx="7"/>
          </p:nvPr>
        </p:nvSpPr>
        <p:spPr>
          <a:xfrm>
            <a:off x="8686800" y="6477000"/>
            <a:ext cx="315595" cy="205184"/>
          </a:xfrm>
          <a:prstGeom prst="rect">
            <a:avLst/>
          </a:prstGeom>
        </p:spPr>
        <p:txBody>
          <a:bodyPr vert="horz" wrap="square" lIns="0" tIns="0" rIns="0" bIns="0" rtlCol="0">
            <a:spAutoFit/>
          </a:bodyPr>
          <a:lstStyle/>
          <a:p>
            <a:pPr marL="34290">
              <a:lnSpc>
                <a:spcPts val="1620"/>
              </a:lnSpc>
            </a:pPr>
            <a:fld id="{81D60167-4931-47E6-BA6A-407CBD079E47}" type="slidenum">
              <a:rPr spc="-5" dirty="0"/>
              <a:t>16</a:t>
            </a:fld>
            <a:endParaRPr spc="-5" dirty="0"/>
          </a:p>
        </p:txBody>
      </p:sp>
      <p:graphicFrame>
        <p:nvGraphicFramePr>
          <p:cNvPr id="3" name="表格 2"/>
          <p:cNvGraphicFramePr>
            <a:graphicFrameLocks noGrp="1"/>
          </p:cNvGraphicFramePr>
          <p:nvPr>
            <p:extLst>
              <p:ext uri="{D42A27DB-BD31-4B8C-83A1-F6EECF244321}">
                <p14:modId xmlns:p14="http://schemas.microsoft.com/office/powerpoint/2010/main" val="601181710"/>
              </p:ext>
            </p:extLst>
          </p:nvPr>
        </p:nvGraphicFramePr>
        <p:xfrm>
          <a:off x="651034" y="2286000"/>
          <a:ext cx="7924800" cy="3519534"/>
        </p:xfrm>
        <a:graphic>
          <a:graphicData uri="http://schemas.openxmlformats.org/drawingml/2006/table">
            <a:tbl>
              <a:tblPr/>
              <a:tblGrid>
                <a:gridCol w="555702">
                  <a:extLst>
                    <a:ext uri="{9D8B030D-6E8A-4147-A177-3AD203B41FA5}">
                      <a16:colId xmlns:a16="http://schemas.microsoft.com/office/drawing/2014/main" val="20000"/>
                    </a:ext>
                  </a:extLst>
                </a:gridCol>
                <a:gridCol w="2042532">
                  <a:extLst>
                    <a:ext uri="{9D8B030D-6E8A-4147-A177-3AD203B41FA5}">
                      <a16:colId xmlns:a16="http://schemas.microsoft.com/office/drawing/2014/main" val="20001"/>
                    </a:ext>
                  </a:extLst>
                </a:gridCol>
                <a:gridCol w="3301339">
                  <a:extLst>
                    <a:ext uri="{9D8B030D-6E8A-4147-A177-3AD203B41FA5}">
                      <a16:colId xmlns:a16="http://schemas.microsoft.com/office/drawing/2014/main" val="20002"/>
                    </a:ext>
                  </a:extLst>
                </a:gridCol>
                <a:gridCol w="2025227">
                  <a:extLst>
                    <a:ext uri="{9D8B030D-6E8A-4147-A177-3AD203B41FA5}">
                      <a16:colId xmlns:a16="http://schemas.microsoft.com/office/drawing/2014/main" val="20003"/>
                    </a:ext>
                  </a:extLst>
                </a:gridCol>
              </a:tblGrid>
              <a:tr h="293403">
                <a:tc>
                  <a:txBody>
                    <a:bodyPr/>
                    <a:lstStyle/>
                    <a:p>
                      <a:pPr algn="ctr">
                        <a:lnSpc>
                          <a:spcPct val="125000"/>
                        </a:lnSpc>
                        <a:spcAft>
                          <a:spcPts val="0"/>
                        </a:spcAft>
                        <a:tabLst>
                          <a:tab pos="447040" algn="l"/>
                        </a:tabLst>
                      </a:pPr>
                      <a:r>
                        <a:rPr lang="en-US" sz="1400" b="1" kern="0" dirty="0">
                          <a:effectLst/>
                          <a:latin typeface="Times New Roman" panose="02020603050405020304" pitchFamily="18" charset="0"/>
                          <a:ea typeface="宋体" panose="02010600030101010101" pitchFamily="2" charset="-122"/>
                        </a:rPr>
                        <a:t>NO.</a:t>
                      </a:r>
                      <a:endParaRPr lang="zh-CN" sz="1400" b="1"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447040" algn="l"/>
                        </a:tabLst>
                      </a:pPr>
                      <a:r>
                        <a:rPr lang="en-US" sz="1400" b="1" kern="0" dirty="0">
                          <a:effectLst/>
                          <a:latin typeface="Times New Roman" panose="02020603050405020304" pitchFamily="18" charset="0"/>
                          <a:ea typeface="宋体" panose="02010600030101010101" pitchFamily="2" charset="-122"/>
                        </a:rPr>
                        <a:t>Leader</a:t>
                      </a:r>
                      <a:endParaRPr lang="zh-CN" sz="1400" b="1"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447040" algn="l"/>
                        </a:tabLst>
                      </a:pPr>
                      <a:r>
                        <a:rPr lang="en-US" sz="1400" b="1" kern="0" dirty="0">
                          <a:effectLst/>
                          <a:latin typeface="Times New Roman" panose="02020603050405020304" pitchFamily="18" charset="0"/>
                          <a:ea typeface="宋体" panose="02010600030101010101" pitchFamily="2" charset="-122"/>
                        </a:rPr>
                        <a:t>Lab</a:t>
                      </a:r>
                      <a:endParaRPr lang="zh-CN" sz="1400" b="1"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447040" algn="l"/>
                        </a:tabLst>
                      </a:pPr>
                      <a:r>
                        <a:rPr lang="en-US" altLang="zh-CN" sz="1400" b="1" kern="100" dirty="0">
                          <a:effectLst/>
                          <a:latin typeface="Times New Roman" panose="02020603050405020304" pitchFamily="18" charset="0"/>
                          <a:ea typeface="宋体" panose="02010600030101010101" pitchFamily="2" charset="-122"/>
                        </a:rPr>
                        <a:t>Status</a:t>
                      </a:r>
                      <a:endParaRPr lang="zh-CN" sz="1400" b="1"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6569">
                <a:tc>
                  <a:txBody>
                    <a:bodyPr/>
                    <a:lstStyle/>
                    <a:p>
                      <a:pPr algn="ctr">
                        <a:lnSpc>
                          <a:spcPct val="125000"/>
                        </a:lnSpc>
                        <a:spcAft>
                          <a:spcPts val="0"/>
                        </a:spcAft>
                        <a:tabLst>
                          <a:tab pos="447040" algn="l"/>
                        </a:tabLst>
                      </a:pPr>
                      <a:r>
                        <a:rPr lang="en-US" sz="1200" kern="0" dirty="0">
                          <a:effectLst/>
                          <a:latin typeface="Times New Roman" panose="02020603050405020304" pitchFamily="18" charset="0"/>
                          <a:ea typeface="宋体" panose="02010600030101010101" pitchFamily="2" charset="-122"/>
                        </a:rPr>
                        <a:t>1</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sz="1200" kern="100" dirty="0">
                          <a:solidFill>
                            <a:schemeClr val="tx1"/>
                          </a:solidFill>
                          <a:effectLst/>
                          <a:latin typeface="Times New Roman" panose="02020603050405020304" pitchFamily="18" charset="0"/>
                          <a:ea typeface="宋体" panose="02010600030101010101" pitchFamily="2" charset="-122"/>
                          <a:cs typeface="+mn-cs"/>
                        </a:rPr>
                        <a:t>Yan Yao</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sz="1200" kern="100" dirty="0">
                          <a:solidFill>
                            <a:schemeClr val="tx1"/>
                          </a:solidFill>
                          <a:effectLst/>
                          <a:latin typeface="Times New Roman" panose="02020603050405020304" pitchFamily="18" charset="0"/>
                          <a:ea typeface="宋体" panose="02010600030101010101" pitchFamily="2" charset="-122"/>
                          <a:cs typeface="+mn-cs"/>
                        </a:rPr>
                        <a:t>The State Key Laboratory of Green Building Materials, CBMA, China</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altLang="zh-CN" sz="1200" kern="100" dirty="0">
                          <a:solidFill>
                            <a:schemeClr val="tx1"/>
                          </a:solidFill>
                          <a:effectLst/>
                          <a:latin typeface="Times New Roman" panose="02020603050405020304" pitchFamily="18" charset="0"/>
                          <a:ea typeface="宋体" panose="02010600030101010101" pitchFamily="2" charset="-122"/>
                          <a:cs typeface="+mn-cs"/>
                        </a:rPr>
                        <a:t>Finished</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569">
                <a:tc>
                  <a:txBody>
                    <a:bodyPr/>
                    <a:lstStyle/>
                    <a:p>
                      <a:pPr algn="ctr">
                        <a:lnSpc>
                          <a:spcPct val="125000"/>
                        </a:lnSpc>
                        <a:spcAft>
                          <a:spcPts val="0"/>
                        </a:spcAft>
                        <a:tabLst>
                          <a:tab pos="447040" algn="l"/>
                        </a:tabLst>
                      </a:pPr>
                      <a:r>
                        <a:rPr lang="en-US" sz="1200" kern="0">
                          <a:effectLst/>
                          <a:latin typeface="Times New Roman" panose="02020603050405020304" pitchFamily="18" charset="0"/>
                          <a:ea typeface="宋体" panose="02010600030101010101" pitchFamily="2" charset="-122"/>
                        </a:rPr>
                        <a:t>2</a:t>
                      </a:r>
                      <a:endParaRPr lang="zh-CN" sz="12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sz="1200" kern="100" dirty="0" err="1">
                          <a:solidFill>
                            <a:schemeClr val="tx1"/>
                          </a:solidFill>
                          <a:effectLst/>
                          <a:latin typeface="Times New Roman" panose="02020603050405020304" pitchFamily="18" charset="0"/>
                          <a:ea typeface="宋体" panose="02010600030101010101" pitchFamily="2" charset="-122"/>
                          <a:cs typeface="+mn-cs"/>
                        </a:rPr>
                        <a:t>Nele</a:t>
                      </a:r>
                      <a:r>
                        <a:rPr lang="en-US" sz="1200" kern="100" dirty="0">
                          <a:solidFill>
                            <a:schemeClr val="tx1"/>
                          </a:solidFill>
                          <a:effectLst/>
                          <a:latin typeface="Times New Roman" panose="02020603050405020304" pitchFamily="18" charset="0"/>
                          <a:ea typeface="宋体" panose="02010600030101010101" pitchFamily="2" charset="-122"/>
                          <a:cs typeface="+mn-cs"/>
                        </a:rPr>
                        <a:t> De Belie</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sz="1200" kern="100" dirty="0" err="1">
                          <a:solidFill>
                            <a:schemeClr val="tx1"/>
                          </a:solidFill>
                          <a:effectLst/>
                          <a:latin typeface="Times New Roman" panose="02020603050405020304" pitchFamily="18" charset="0"/>
                          <a:ea typeface="宋体" panose="02010600030101010101" pitchFamily="2" charset="-122"/>
                          <a:cs typeface="+mn-cs"/>
                        </a:rPr>
                        <a:t>Magnel</a:t>
                      </a:r>
                      <a:r>
                        <a:rPr lang="en-US" sz="1200" kern="100" dirty="0">
                          <a:solidFill>
                            <a:schemeClr val="tx1"/>
                          </a:solidFill>
                          <a:effectLst/>
                          <a:latin typeface="Times New Roman" panose="02020603050405020304" pitchFamily="18" charset="0"/>
                          <a:ea typeface="宋体" panose="02010600030101010101" pitchFamily="2" charset="-122"/>
                          <a:cs typeface="+mn-cs"/>
                        </a:rPr>
                        <a:t> Laboratory for Concrete, Ghent University, Belgium</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altLang="zh-CN" sz="1200" kern="100" dirty="0">
                          <a:solidFill>
                            <a:schemeClr val="tx1"/>
                          </a:solidFill>
                          <a:effectLst/>
                          <a:latin typeface="Times New Roman" panose="02020603050405020304" pitchFamily="18" charset="0"/>
                          <a:ea typeface="宋体" panose="02010600030101010101" pitchFamily="2" charset="-122"/>
                          <a:cs typeface="+mn-cs"/>
                        </a:rPr>
                        <a:t>Finished</a:t>
                      </a:r>
                      <a:endParaRPr lang="zh-CN" alt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6569">
                <a:tc>
                  <a:txBody>
                    <a:bodyPr/>
                    <a:lstStyle/>
                    <a:p>
                      <a:pPr algn="ctr">
                        <a:lnSpc>
                          <a:spcPct val="125000"/>
                        </a:lnSpc>
                        <a:spcAft>
                          <a:spcPts val="0"/>
                        </a:spcAft>
                        <a:tabLst>
                          <a:tab pos="447040" algn="l"/>
                        </a:tabLst>
                      </a:pPr>
                      <a:r>
                        <a:rPr lang="en-US" sz="1200" kern="0">
                          <a:effectLst/>
                          <a:latin typeface="Times New Roman" panose="02020603050405020304" pitchFamily="18" charset="0"/>
                          <a:ea typeface="宋体" panose="02010600030101010101" pitchFamily="2" charset="-122"/>
                        </a:rPr>
                        <a:t>3</a:t>
                      </a:r>
                      <a:endParaRPr lang="zh-CN" sz="12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sz="1200" kern="100" dirty="0">
                          <a:solidFill>
                            <a:schemeClr val="tx1"/>
                          </a:solidFill>
                          <a:effectLst/>
                          <a:latin typeface="Times New Roman" panose="02020603050405020304" pitchFamily="18" charset="0"/>
                          <a:ea typeface="宋体" panose="02010600030101010101" pitchFamily="2" charset="-122"/>
                          <a:cs typeface="+mn-cs"/>
                        </a:rPr>
                        <a:t>Ivan </a:t>
                      </a:r>
                      <a:r>
                        <a:rPr lang="en-US" sz="1200" kern="100" dirty="0" err="1">
                          <a:solidFill>
                            <a:schemeClr val="tx1"/>
                          </a:solidFill>
                          <a:effectLst/>
                          <a:latin typeface="Times New Roman" panose="02020603050405020304" pitchFamily="18" charset="0"/>
                          <a:ea typeface="宋体" panose="02010600030101010101" pitchFamily="2" charset="-122"/>
                          <a:cs typeface="+mn-cs"/>
                        </a:rPr>
                        <a:t>Ignjatovic</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sz="1200" kern="100" dirty="0">
                          <a:solidFill>
                            <a:schemeClr val="tx1"/>
                          </a:solidFill>
                          <a:effectLst/>
                          <a:latin typeface="Times New Roman" panose="02020603050405020304" pitchFamily="18" charset="0"/>
                          <a:ea typeface="宋体" panose="02010600030101010101" pitchFamily="2" charset="-122"/>
                          <a:cs typeface="+mn-cs"/>
                        </a:rPr>
                        <a:t>Laboratory of materials, University of Belgrade, Serbia</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altLang="zh-CN" sz="1200" kern="100" dirty="0">
                          <a:solidFill>
                            <a:schemeClr val="tx1"/>
                          </a:solidFill>
                          <a:effectLst/>
                          <a:latin typeface="Times New Roman" panose="02020603050405020304" pitchFamily="18" charset="0"/>
                          <a:ea typeface="宋体" panose="02010600030101010101" pitchFamily="2" charset="-122"/>
                          <a:cs typeface="+mn-cs"/>
                        </a:rPr>
                        <a:t>Delayed</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6569">
                <a:tc>
                  <a:txBody>
                    <a:bodyPr/>
                    <a:lstStyle/>
                    <a:p>
                      <a:pPr algn="ctr">
                        <a:lnSpc>
                          <a:spcPct val="125000"/>
                        </a:lnSpc>
                        <a:spcAft>
                          <a:spcPts val="0"/>
                        </a:spcAft>
                        <a:tabLst>
                          <a:tab pos="447040" algn="l"/>
                        </a:tabLst>
                      </a:pPr>
                      <a:r>
                        <a:rPr lang="en-US" sz="1200" kern="0">
                          <a:effectLst/>
                          <a:latin typeface="Times New Roman" panose="02020603050405020304" pitchFamily="18" charset="0"/>
                          <a:ea typeface="宋体" panose="02010600030101010101" pitchFamily="2" charset="-122"/>
                        </a:rPr>
                        <a:t>4</a:t>
                      </a:r>
                      <a:endParaRPr lang="zh-CN" sz="12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sz="1200" kern="100" dirty="0" err="1">
                          <a:solidFill>
                            <a:schemeClr val="tx1"/>
                          </a:solidFill>
                          <a:effectLst/>
                          <a:latin typeface="Times New Roman" panose="02020603050405020304" pitchFamily="18" charset="0"/>
                          <a:ea typeface="宋体" panose="02010600030101010101" pitchFamily="2" charset="-122"/>
                          <a:cs typeface="+mn-cs"/>
                        </a:rPr>
                        <a:t>Siham</a:t>
                      </a:r>
                      <a:r>
                        <a:rPr lang="en-US" sz="1200" kern="100" dirty="0">
                          <a:solidFill>
                            <a:schemeClr val="tx1"/>
                          </a:solidFill>
                          <a:effectLst/>
                          <a:latin typeface="Times New Roman" panose="02020603050405020304" pitchFamily="18" charset="0"/>
                          <a:ea typeface="宋体" panose="02010600030101010101" pitchFamily="2" charset="-122"/>
                          <a:cs typeface="+mn-cs"/>
                        </a:rPr>
                        <a:t> </a:t>
                      </a:r>
                      <a:r>
                        <a:rPr lang="en-US" sz="1200" kern="100" dirty="0" err="1">
                          <a:solidFill>
                            <a:schemeClr val="tx1"/>
                          </a:solidFill>
                          <a:effectLst/>
                          <a:latin typeface="Times New Roman" panose="02020603050405020304" pitchFamily="18" charset="0"/>
                          <a:ea typeface="宋体" panose="02010600030101010101" pitchFamily="2" charset="-122"/>
                          <a:cs typeface="+mn-cs"/>
                        </a:rPr>
                        <a:t>Kamali</a:t>
                      </a:r>
                      <a:r>
                        <a:rPr lang="en-US" sz="1200" kern="100" dirty="0">
                          <a:solidFill>
                            <a:schemeClr val="tx1"/>
                          </a:solidFill>
                          <a:effectLst/>
                          <a:latin typeface="Times New Roman" panose="02020603050405020304" pitchFamily="18" charset="0"/>
                          <a:ea typeface="宋体" panose="02010600030101010101" pitchFamily="2" charset="-122"/>
                          <a:cs typeface="+mn-cs"/>
                        </a:rPr>
                        <a:t>-Bernard</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sz="1200" kern="100" dirty="0">
                          <a:solidFill>
                            <a:schemeClr val="tx1"/>
                          </a:solidFill>
                          <a:effectLst/>
                          <a:latin typeface="Times New Roman" panose="02020603050405020304" pitchFamily="18" charset="0"/>
                          <a:ea typeface="宋体" panose="02010600030101010101" pitchFamily="2" charset="-122"/>
                          <a:cs typeface="+mn-cs"/>
                        </a:rPr>
                        <a:t>Laboratory of Civil and Mechanical Engineering, INSA-Rennes, France</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altLang="zh-CN" sz="1200" kern="100" dirty="0">
                          <a:solidFill>
                            <a:schemeClr val="tx1"/>
                          </a:solidFill>
                          <a:effectLst/>
                          <a:latin typeface="Times New Roman" panose="02020603050405020304" pitchFamily="18" charset="0"/>
                          <a:ea typeface="宋体" panose="02010600030101010101" pitchFamily="2" charset="-122"/>
                          <a:cs typeface="+mn-cs"/>
                        </a:rPr>
                        <a:t>Delayed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285">
                <a:tc>
                  <a:txBody>
                    <a:bodyPr/>
                    <a:lstStyle/>
                    <a:p>
                      <a:pPr algn="ctr">
                        <a:lnSpc>
                          <a:spcPct val="125000"/>
                        </a:lnSpc>
                        <a:spcAft>
                          <a:spcPts val="0"/>
                        </a:spcAft>
                        <a:tabLst>
                          <a:tab pos="447040" algn="l"/>
                        </a:tabLst>
                      </a:pPr>
                      <a:r>
                        <a:rPr lang="en-US" altLang="zh-CN" sz="1200" kern="100" dirty="0">
                          <a:effectLst/>
                          <a:latin typeface="Times New Roman" panose="02020603050405020304" pitchFamily="18" charset="0"/>
                          <a:ea typeface="宋体" panose="02010600030101010101" pitchFamily="2" charset="-122"/>
                        </a:rPr>
                        <a:t>5</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altLang="zh-CN" sz="1200" kern="100" dirty="0" err="1">
                          <a:solidFill>
                            <a:schemeClr val="tx1"/>
                          </a:solidFill>
                          <a:effectLst/>
                          <a:latin typeface="Times New Roman" panose="02020603050405020304" pitchFamily="18" charset="0"/>
                          <a:ea typeface="宋体" panose="02010600030101010101" pitchFamily="2" charset="-122"/>
                          <a:cs typeface="+mn-cs"/>
                        </a:rPr>
                        <a:t>Jingzhou</a:t>
                      </a:r>
                      <a:r>
                        <a:rPr lang="en-US" altLang="zh-CN" sz="1200" kern="100" dirty="0">
                          <a:solidFill>
                            <a:schemeClr val="tx1"/>
                          </a:solidFill>
                          <a:effectLst/>
                          <a:latin typeface="Times New Roman" panose="02020603050405020304" pitchFamily="18" charset="0"/>
                          <a:ea typeface="宋体" panose="02010600030101010101" pitchFamily="2" charset="-122"/>
                          <a:cs typeface="+mn-cs"/>
                        </a:rPr>
                        <a:t> Lu</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altLang="zh-CN" sz="1200" kern="100" dirty="0">
                          <a:solidFill>
                            <a:schemeClr val="tx1"/>
                          </a:solidFill>
                          <a:effectLst/>
                          <a:latin typeface="Times New Roman" panose="02020603050405020304" pitchFamily="18" charset="0"/>
                          <a:ea typeface="宋体" panose="02010600030101010101" pitchFamily="2" charset="-122"/>
                          <a:cs typeface="+mn-cs"/>
                        </a:rPr>
                        <a:t>Yantai University, China</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447040" algn="l"/>
                        </a:tabLst>
                      </a:pPr>
                      <a:r>
                        <a:rPr lang="en-US" altLang="zh-CN" sz="1200" kern="100" dirty="0">
                          <a:effectLst/>
                          <a:latin typeface="Times New Roman" panose="02020603050405020304" pitchFamily="18" charset="0"/>
                          <a:ea typeface="宋体" panose="02010600030101010101" pitchFamily="2" charset="-122"/>
                        </a:rPr>
                        <a:t>Curing, device modification</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3285">
                <a:tc>
                  <a:txBody>
                    <a:bodyPr/>
                    <a:lstStyle/>
                    <a:p>
                      <a:pPr algn="ctr">
                        <a:lnSpc>
                          <a:spcPct val="125000"/>
                        </a:lnSpc>
                        <a:spcAft>
                          <a:spcPts val="0"/>
                        </a:spcAft>
                        <a:tabLst>
                          <a:tab pos="447040" algn="l"/>
                        </a:tabLst>
                      </a:pPr>
                      <a:r>
                        <a:rPr lang="en-US" altLang="zh-CN" sz="1200" kern="100" dirty="0">
                          <a:effectLst/>
                          <a:latin typeface="Times New Roman" panose="02020603050405020304" pitchFamily="18" charset="0"/>
                          <a:ea typeface="宋体" panose="02010600030101010101" pitchFamily="2" charset="-122"/>
                        </a:rPr>
                        <a:t>6</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altLang="zh-CN" sz="1200" kern="100" dirty="0" err="1">
                          <a:solidFill>
                            <a:schemeClr val="tx1"/>
                          </a:solidFill>
                          <a:effectLst/>
                          <a:latin typeface="Times New Roman" panose="02020603050405020304" pitchFamily="18" charset="0"/>
                          <a:ea typeface="宋体" panose="02010600030101010101" pitchFamily="2" charset="-122"/>
                          <a:cs typeface="+mn-cs"/>
                        </a:rPr>
                        <a:t>Talakokula</a:t>
                      </a:r>
                      <a:r>
                        <a:rPr lang="en-US" altLang="zh-CN" sz="1200" kern="100" dirty="0">
                          <a:solidFill>
                            <a:schemeClr val="tx1"/>
                          </a:solidFill>
                          <a:effectLst/>
                          <a:latin typeface="Times New Roman" panose="02020603050405020304" pitchFamily="18" charset="0"/>
                          <a:ea typeface="宋体" panose="02010600030101010101" pitchFamily="2" charset="-122"/>
                          <a:cs typeface="+mn-cs"/>
                        </a:rPr>
                        <a:t> </a:t>
                      </a:r>
                      <a:r>
                        <a:rPr lang="en-US" altLang="zh-CN" sz="1200" kern="100" dirty="0" err="1">
                          <a:solidFill>
                            <a:schemeClr val="tx1"/>
                          </a:solidFill>
                          <a:effectLst/>
                          <a:latin typeface="Times New Roman" panose="02020603050405020304" pitchFamily="18" charset="0"/>
                          <a:ea typeface="宋体" panose="02010600030101010101" pitchFamily="2" charset="-122"/>
                          <a:cs typeface="+mn-cs"/>
                        </a:rPr>
                        <a:t>Visalakshi</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altLang="zh-CN" sz="1200" kern="100" dirty="0">
                          <a:solidFill>
                            <a:schemeClr val="tx1"/>
                          </a:solidFill>
                          <a:effectLst/>
                          <a:latin typeface="Times New Roman" panose="02020603050405020304" pitchFamily="18" charset="0"/>
                          <a:ea typeface="宋体" panose="02010600030101010101" pitchFamily="2" charset="-122"/>
                          <a:cs typeface="+mn-cs"/>
                        </a:rPr>
                        <a:t>Bennett University, India</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25000"/>
                        </a:lnSpc>
                        <a:spcBef>
                          <a:spcPts val="0"/>
                        </a:spcBef>
                        <a:spcAft>
                          <a:spcPts val="0"/>
                        </a:spcAft>
                        <a:buClrTx/>
                        <a:buSzTx/>
                        <a:buFontTx/>
                        <a:buNone/>
                        <a:tabLst>
                          <a:tab pos="447040" algn="l"/>
                        </a:tabLst>
                        <a:defRPr/>
                      </a:pPr>
                      <a:r>
                        <a:rPr lang="en-US" altLang="zh-CN" sz="1200" kern="100" dirty="0">
                          <a:effectLst/>
                          <a:latin typeface="Times New Roman" panose="02020603050405020304" pitchFamily="18" charset="0"/>
                          <a:ea typeface="+mn-ea"/>
                        </a:rPr>
                        <a:t>Finished (update</a:t>
                      </a:r>
                      <a:r>
                        <a:rPr lang="en-US" altLang="zh-CN" sz="1200" kern="100" baseline="0" dirty="0">
                          <a:effectLst/>
                          <a:latin typeface="Times New Roman" panose="02020603050405020304" pitchFamily="18" charset="0"/>
                          <a:ea typeface="+mn-ea"/>
                        </a:rPr>
                        <a:t> on Aug. 24</a:t>
                      </a:r>
                      <a:r>
                        <a:rPr lang="en-US" altLang="zh-CN" sz="1200" kern="100" dirty="0">
                          <a:effectLst/>
                          <a:latin typeface="Times New Roman" panose="02020603050405020304" pitchFamily="18" charset="0"/>
                          <a:ea typeface="+mn-ea"/>
                        </a:rPr>
                        <a:t>)</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3285">
                <a:tc>
                  <a:txBody>
                    <a:bodyPr/>
                    <a:lstStyle/>
                    <a:p>
                      <a:pPr algn="ctr">
                        <a:lnSpc>
                          <a:spcPct val="125000"/>
                        </a:lnSpc>
                        <a:spcAft>
                          <a:spcPts val="0"/>
                        </a:spcAft>
                        <a:tabLst>
                          <a:tab pos="447040" algn="l"/>
                        </a:tabLst>
                      </a:pPr>
                      <a:r>
                        <a:rPr lang="en-US" altLang="zh-CN" sz="1200" kern="100" dirty="0">
                          <a:effectLst/>
                          <a:latin typeface="Times New Roman" panose="02020603050405020304" pitchFamily="18" charset="0"/>
                          <a:ea typeface="宋体" panose="02010600030101010101" pitchFamily="2" charset="-122"/>
                        </a:rPr>
                        <a:t>7</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altLang="zh-CN" sz="1200" kern="100" dirty="0" err="1">
                          <a:solidFill>
                            <a:schemeClr val="tx1"/>
                          </a:solidFill>
                          <a:effectLst/>
                          <a:latin typeface="Times New Roman" panose="02020603050405020304" pitchFamily="18" charset="0"/>
                          <a:ea typeface="宋体" panose="02010600030101010101" pitchFamily="2" charset="-122"/>
                          <a:cs typeface="+mn-cs"/>
                        </a:rPr>
                        <a:t>Zuquan</a:t>
                      </a:r>
                      <a:r>
                        <a:rPr lang="en-US" altLang="zh-CN" sz="1200" kern="100" dirty="0">
                          <a:solidFill>
                            <a:schemeClr val="tx1"/>
                          </a:solidFill>
                          <a:effectLst/>
                          <a:latin typeface="Times New Roman" panose="02020603050405020304" pitchFamily="18" charset="0"/>
                          <a:ea typeface="宋体" panose="02010600030101010101" pitchFamily="2" charset="-122"/>
                          <a:cs typeface="+mn-cs"/>
                        </a:rPr>
                        <a:t> Jin</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altLang="zh-CN" sz="1200" kern="100" dirty="0">
                          <a:solidFill>
                            <a:schemeClr val="tx1"/>
                          </a:solidFill>
                          <a:effectLst/>
                          <a:latin typeface="Times New Roman" panose="02020603050405020304" pitchFamily="18" charset="0"/>
                          <a:ea typeface="宋体" panose="02010600030101010101" pitchFamily="2" charset="-122"/>
                          <a:cs typeface="+mn-cs"/>
                        </a:rPr>
                        <a:t>Qingdao University of Technology, China</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25000"/>
                        </a:lnSpc>
                        <a:spcAft>
                          <a:spcPts val="0"/>
                        </a:spcAft>
                        <a:tabLst>
                          <a:tab pos="447040" algn="l"/>
                        </a:tabLst>
                      </a:pPr>
                      <a:r>
                        <a:rPr lang="en-US" altLang="zh-CN" sz="1200" kern="100" dirty="0">
                          <a:solidFill>
                            <a:schemeClr val="tx1"/>
                          </a:solidFill>
                          <a:effectLst/>
                          <a:latin typeface="Times New Roman" panose="02020603050405020304" pitchFamily="18" charset="0"/>
                          <a:ea typeface="宋体" panose="02010600030101010101" pitchFamily="2" charset="-122"/>
                          <a:cs typeface="+mn-cs"/>
                        </a:rPr>
                        <a:t>28d Curing till Aug. 27</a:t>
                      </a:r>
                      <a:endParaRPr lang="zh-CN" sz="12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矩形 5"/>
          <p:cNvSpPr/>
          <p:nvPr/>
        </p:nvSpPr>
        <p:spPr>
          <a:xfrm>
            <a:off x="531177" y="6241038"/>
            <a:ext cx="7772400" cy="338554"/>
          </a:xfrm>
          <a:prstGeom prst="rect">
            <a:avLst/>
          </a:prstGeom>
        </p:spPr>
        <p:txBody>
          <a:bodyPr wrap="square">
            <a:spAutoFit/>
          </a:bodyPr>
          <a:lstStyle/>
          <a:p>
            <a:pPr marL="266700" lvl="1" indent="-174625">
              <a:lnSpc>
                <a:spcPct val="100000"/>
              </a:lnSpc>
              <a:spcBef>
                <a:spcPts val="1180"/>
              </a:spcBef>
              <a:buChar char="•"/>
              <a:tabLst>
                <a:tab pos="266700" algn="l"/>
              </a:tabLst>
            </a:pPr>
            <a:r>
              <a:rPr lang="en-US" altLang="zh-CN" sz="1600" dirty="0">
                <a:latin typeface="Arial" panose="020B0604020202020204"/>
                <a:cs typeface="Arial" panose="020B0604020202020204"/>
              </a:rPr>
              <a:t>Due to COVID-19, experimental work is delayed in some labs. </a:t>
            </a:r>
            <a:endParaRPr lang="en-US" altLang="zh-CN" sz="1600" spc="5" dirty="0">
              <a:latin typeface="Arial" panose="020B0604020202020204"/>
              <a:cs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2040" y="609600"/>
            <a:ext cx="7479920" cy="504625"/>
          </a:xfrm>
          <a:prstGeom prst="rect">
            <a:avLst/>
          </a:prstGeom>
        </p:spPr>
        <p:txBody>
          <a:bodyPr vert="horz" wrap="square" lIns="0" tIns="12065" rIns="0" bIns="0" rtlCol="0">
            <a:spAutoFit/>
          </a:bodyPr>
          <a:lstStyle/>
          <a:p>
            <a:pPr marL="12700" algn="ctr">
              <a:lnSpc>
                <a:spcPct val="100000"/>
              </a:lnSpc>
              <a:spcBef>
                <a:spcPts val="95"/>
              </a:spcBef>
            </a:pPr>
            <a:r>
              <a:rPr lang="en-US" spc="-5" dirty="0"/>
              <a:t>3</a:t>
            </a:r>
            <a:r>
              <a:rPr spc="-5" dirty="0"/>
              <a:t>. </a:t>
            </a:r>
            <a:r>
              <a:rPr lang="en-US" spc="-5" dirty="0"/>
              <a:t>The status of the annotated bibliography</a:t>
            </a:r>
            <a:endParaRPr spc="-15" dirty="0"/>
          </a:p>
        </p:txBody>
      </p:sp>
      <p:sp>
        <p:nvSpPr>
          <p:cNvPr id="4" name="object 4"/>
          <p:cNvSpPr txBox="1">
            <a:spLocks noGrp="1"/>
          </p:cNvSpPr>
          <p:nvPr>
            <p:ph type="body" idx="1"/>
          </p:nvPr>
        </p:nvSpPr>
        <p:spPr>
          <a:xfrm>
            <a:off x="419100" y="1371600"/>
            <a:ext cx="8305800" cy="5181600"/>
          </a:xfrm>
          <a:prstGeom prst="rect">
            <a:avLst/>
          </a:prstGeom>
          <a:ln>
            <a:noFill/>
          </a:ln>
        </p:spPr>
        <p:txBody>
          <a:bodyPr vert="horz" wrap="square" lIns="0" tIns="95250" rIns="0" bIns="0" rtlCol="0">
            <a:noAutofit/>
          </a:bodyPr>
          <a:lstStyle/>
          <a:p>
            <a:pPr marL="358775" lvl="1" indent="-266700">
              <a:spcBef>
                <a:spcPts val="1180"/>
              </a:spcBef>
              <a:buFont typeface="Wingdings" panose="05000000000000000000" pitchFamily="2" charset="2"/>
              <a:buChar char="Ø"/>
              <a:tabLst>
                <a:tab pos="447040" algn="l"/>
              </a:tabLst>
            </a:pPr>
            <a:r>
              <a:rPr lang="en-US" sz="2000" spc="-5" dirty="0">
                <a:latin typeface="Arial" panose="020B0604020202020204"/>
                <a:cs typeface="Arial" panose="020B0604020202020204"/>
              </a:rPr>
              <a:t>A draft of the annotated bibliography was </a:t>
            </a:r>
            <a:r>
              <a:rPr sz="2000" dirty="0">
                <a:latin typeface="Arial" panose="020B0604020202020204"/>
                <a:cs typeface="Arial" panose="020B0604020202020204"/>
              </a:rPr>
              <a:t>distributed </a:t>
            </a:r>
            <a:r>
              <a:rPr sz="2000" spc="5" dirty="0">
                <a:latin typeface="Arial" panose="020B0604020202020204"/>
                <a:cs typeface="Arial" panose="020B0604020202020204"/>
              </a:rPr>
              <a:t>to </a:t>
            </a:r>
            <a:r>
              <a:rPr lang="en-US" sz="2000" spc="5" dirty="0">
                <a:latin typeface="Arial" panose="020B0604020202020204"/>
                <a:cs typeface="Arial" panose="020B0604020202020204"/>
              </a:rPr>
              <a:t>all </a:t>
            </a:r>
            <a:r>
              <a:rPr sz="2000" spc="35" dirty="0">
                <a:latin typeface="Arial" panose="020B0604020202020204"/>
                <a:cs typeface="Arial" panose="020B0604020202020204"/>
              </a:rPr>
              <a:t>WG</a:t>
            </a:r>
            <a:r>
              <a:rPr lang="en-US" sz="2000" spc="35" dirty="0">
                <a:latin typeface="Arial" panose="020B0604020202020204"/>
                <a:cs typeface="Arial" panose="020B0604020202020204"/>
              </a:rPr>
              <a:t>4</a:t>
            </a:r>
            <a:r>
              <a:rPr sz="2000" spc="35" dirty="0">
                <a:latin typeface="Arial" panose="020B0604020202020204"/>
                <a:cs typeface="Arial" panose="020B0604020202020204"/>
              </a:rPr>
              <a:t> </a:t>
            </a:r>
            <a:r>
              <a:rPr sz="2000" spc="5" dirty="0">
                <a:latin typeface="Arial" panose="020B0604020202020204"/>
                <a:cs typeface="Arial" panose="020B0604020202020204"/>
              </a:rPr>
              <a:t>members</a:t>
            </a:r>
            <a:r>
              <a:rPr lang="en-US" sz="2000" spc="5" dirty="0">
                <a:latin typeface="Arial" panose="020B0604020202020204"/>
                <a:cs typeface="Arial" panose="020B0604020202020204"/>
              </a:rPr>
              <a:t> in Setp.2019. </a:t>
            </a:r>
          </a:p>
          <a:p>
            <a:pPr marL="358775" lvl="1" indent="-266700">
              <a:spcBef>
                <a:spcPts val="1180"/>
              </a:spcBef>
              <a:buFont typeface="Wingdings" panose="05000000000000000000" pitchFamily="2" charset="2"/>
              <a:buChar char="Ø"/>
              <a:tabLst>
                <a:tab pos="447040" algn="l"/>
              </a:tabLst>
            </a:pPr>
            <a:r>
              <a:rPr lang="en-US" sz="2000" spc="5" dirty="0">
                <a:latin typeface="Arial" panose="020B0604020202020204"/>
                <a:cs typeface="Arial" panose="020B0604020202020204"/>
              </a:rPr>
              <a:t>Several very valuable </a:t>
            </a:r>
            <a:r>
              <a:rPr sz="2000" spc="5" dirty="0">
                <a:latin typeface="Arial" panose="020B0604020202020204"/>
                <a:cs typeface="Arial" panose="020B0604020202020204"/>
              </a:rPr>
              <a:t>comments </a:t>
            </a:r>
            <a:r>
              <a:rPr lang="en-US" sz="2000" spc="5" dirty="0">
                <a:latin typeface="Arial" panose="020B0604020202020204"/>
                <a:cs typeface="Arial" panose="020B0604020202020204"/>
              </a:rPr>
              <a:t>and suggestion were received. The book has been greatly revised and perfected. </a:t>
            </a:r>
            <a:endParaRPr lang="en-US" altLang="zh-CN" sz="2000" dirty="0">
              <a:latin typeface="Arial" panose="020B0604020202020204"/>
              <a:cs typeface="Arial" panose="020B0604020202020204"/>
            </a:endParaRPr>
          </a:p>
          <a:p>
            <a:pPr marL="630555" lvl="1" indent="-182880">
              <a:lnSpc>
                <a:spcPct val="100000"/>
              </a:lnSpc>
              <a:spcBef>
                <a:spcPts val="1180"/>
              </a:spcBef>
              <a:buChar char="•"/>
              <a:tabLst>
                <a:tab pos="629920" algn="l"/>
              </a:tabLst>
            </a:pPr>
            <a:r>
              <a:rPr lang="en-US" sz="1600" dirty="0">
                <a:solidFill>
                  <a:srgbClr val="FF0000"/>
                </a:solidFill>
                <a:latin typeface="Arial" panose="020B0604020202020204"/>
                <a:cs typeface="Arial" panose="020B0604020202020204"/>
              </a:rPr>
              <a:t>A new structure </a:t>
            </a:r>
            <a:r>
              <a:rPr lang="en-US" sz="1600" dirty="0">
                <a:latin typeface="Arial" panose="020B0604020202020204"/>
                <a:cs typeface="Arial" panose="020B0604020202020204"/>
              </a:rPr>
              <a:t>was applied for each subchapters </a:t>
            </a:r>
            <a:r>
              <a:rPr lang="en-US" altLang="zh-CN" sz="1600" dirty="0">
                <a:latin typeface="Arial" panose="020B0604020202020204"/>
                <a:cs typeface="Arial" panose="020B0604020202020204"/>
              </a:rPr>
              <a:t>(gas permeability + load &amp; carbonation + load) </a:t>
            </a:r>
            <a:r>
              <a:rPr lang="en-US" sz="1600" dirty="0">
                <a:latin typeface="Arial" panose="020B0604020202020204"/>
                <a:cs typeface="Arial" panose="020B0604020202020204"/>
              </a:rPr>
              <a:t>: 1. Introduction remarks, 2. Selected papers, 3. Summary.</a:t>
            </a:r>
          </a:p>
          <a:p>
            <a:pPr marL="630555" lvl="1" indent="-182880">
              <a:lnSpc>
                <a:spcPct val="100000"/>
              </a:lnSpc>
              <a:spcBef>
                <a:spcPts val="1180"/>
              </a:spcBef>
              <a:buChar char="•"/>
              <a:tabLst>
                <a:tab pos="629920" algn="l"/>
              </a:tabLst>
            </a:pPr>
            <a:r>
              <a:rPr lang="en-US" sz="1600" dirty="0">
                <a:solidFill>
                  <a:srgbClr val="FF0000"/>
                </a:solidFill>
                <a:latin typeface="Arial" panose="020B0604020202020204"/>
                <a:cs typeface="Arial" panose="020B0604020202020204"/>
              </a:rPr>
              <a:t>A summarizing table </a:t>
            </a:r>
            <a:r>
              <a:rPr lang="en-US" altLang="zh-CN" sz="1600" dirty="0">
                <a:latin typeface="Arial" panose="020B0604020202020204"/>
                <a:cs typeface="Arial" panose="020B0604020202020204"/>
              </a:rPr>
              <a:t>was added in each summary section to </a:t>
            </a:r>
            <a:r>
              <a:rPr lang="en-US" sz="1600" dirty="0">
                <a:latin typeface="Arial" panose="020B0604020202020204"/>
                <a:cs typeface="Arial" panose="020B0604020202020204"/>
              </a:rPr>
              <a:t>giving a well-structured overview on the key parameters of the test methods and key conclusions as described in each selected paper. </a:t>
            </a:r>
          </a:p>
          <a:p>
            <a:pPr marL="630555" lvl="1" indent="-182880">
              <a:spcBef>
                <a:spcPts val="1180"/>
              </a:spcBef>
              <a:buChar char="•"/>
              <a:tabLst>
                <a:tab pos="629920" algn="l"/>
              </a:tabLst>
            </a:pPr>
            <a:r>
              <a:rPr lang="en-US" sz="1600" dirty="0">
                <a:solidFill>
                  <a:schemeClr val="tx1"/>
                </a:solidFill>
                <a:latin typeface="Arial" panose="020B0604020202020204"/>
                <a:cs typeface="Arial" panose="020B0604020202020204"/>
              </a:rPr>
              <a:t>For all selected papers, </a:t>
            </a:r>
            <a:r>
              <a:rPr lang="en-US" altLang="zh-CN" sz="1600" dirty="0">
                <a:solidFill>
                  <a:srgbClr val="FF0000"/>
                </a:solidFill>
                <a:latin typeface="Arial" panose="020B0604020202020204"/>
                <a:cs typeface="Arial" panose="020B0604020202020204"/>
              </a:rPr>
              <a:t>Photos/figures/schematics related to the test method </a:t>
            </a:r>
            <a:r>
              <a:rPr lang="en-US" altLang="zh-CN" sz="1600" dirty="0">
                <a:solidFill>
                  <a:schemeClr val="tx1"/>
                </a:solidFill>
                <a:latin typeface="Arial" panose="020B0604020202020204"/>
                <a:cs typeface="Arial" panose="020B0604020202020204"/>
              </a:rPr>
              <a:t>were added in addition to the original  </a:t>
            </a:r>
            <a:r>
              <a:rPr lang="en-US" sz="1600" dirty="0">
                <a:solidFill>
                  <a:schemeClr val="tx1"/>
                </a:solidFill>
                <a:latin typeface="Arial" panose="020B0604020202020204"/>
                <a:cs typeface="Arial" panose="020B0604020202020204"/>
              </a:rPr>
              <a:t>abstract </a:t>
            </a:r>
            <a:r>
              <a:rPr lang="en-US" altLang="zh-CN" sz="1600" dirty="0">
                <a:solidFill>
                  <a:schemeClr val="tx1"/>
                </a:solidFill>
                <a:latin typeface="Arial" panose="020B0604020202020204"/>
                <a:cs typeface="Arial" panose="020B0604020202020204"/>
              </a:rPr>
              <a:t>for all selected papers</a:t>
            </a:r>
            <a:r>
              <a:rPr lang="en-US" sz="1600" dirty="0">
                <a:solidFill>
                  <a:schemeClr val="tx1"/>
                </a:solidFill>
                <a:latin typeface="Arial" panose="020B0604020202020204"/>
                <a:cs typeface="Arial" panose="020B0604020202020204"/>
              </a:rPr>
              <a:t>.</a:t>
            </a:r>
            <a:r>
              <a:rPr lang="en-US" altLang="zh-CN" sz="1600" dirty="0">
                <a:solidFill>
                  <a:schemeClr val="tx1"/>
                </a:solidFill>
                <a:latin typeface="Arial" panose="020B0604020202020204"/>
                <a:cs typeface="Arial" panose="020B0604020202020204"/>
              </a:rPr>
              <a:t> </a:t>
            </a:r>
          </a:p>
        </p:txBody>
      </p:sp>
      <p:sp>
        <p:nvSpPr>
          <p:cNvPr id="5" name="object 5"/>
          <p:cNvSpPr txBox="1">
            <a:spLocks noGrp="1"/>
          </p:cNvSpPr>
          <p:nvPr>
            <p:ph type="sldNum" sz="quarter" idx="7"/>
          </p:nvPr>
        </p:nvSpPr>
        <p:spPr>
          <a:xfrm>
            <a:off x="8763000" y="6477000"/>
            <a:ext cx="227965" cy="259715"/>
          </a:xfrm>
          <a:prstGeom prst="rect">
            <a:avLst/>
          </a:prstGeom>
        </p:spPr>
        <p:txBody>
          <a:bodyPr vert="horz" wrap="square" lIns="0" tIns="0" rIns="0" bIns="0" rtlCol="0">
            <a:spAutoFit/>
          </a:bodyPr>
          <a:lstStyle/>
          <a:p>
            <a:pPr marL="34290">
              <a:lnSpc>
                <a:spcPts val="1620"/>
              </a:lnSpc>
            </a:pPr>
            <a:fld id="{81D60167-4931-47E6-BA6A-407CBD079E47}" type="slidenum">
              <a:rPr spc="-5" dirty="0"/>
              <a:t>17</a:t>
            </a:fld>
            <a:endParaRPr spc="-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832040" y="609600"/>
            <a:ext cx="7479920" cy="504625"/>
          </a:xfrm>
          <a:prstGeom prst="rect">
            <a:avLst/>
          </a:prstGeom>
        </p:spPr>
        <p:txBody>
          <a:bodyPr vert="horz" wrap="square" lIns="0" tIns="12065" rIns="0" bIns="0" rtlCol="0">
            <a:spAutoFit/>
          </a:bodyPr>
          <a:lstStyle/>
          <a:p>
            <a:pPr marL="12700" algn="ctr">
              <a:lnSpc>
                <a:spcPct val="100000"/>
              </a:lnSpc>
              <a:spcBef>
                <a:spcPts val="95"/>
              </a:spcBef>
            </a:pPr>
            <a:r>
              <a:rPr lang="en-US" spc="-5" dirty="0"/>
              <a:t>3</a:t>
            </a:r>
            <a:r>
              <a:rPr spc="-5" dirty="0"/>
              <a:t>. </a:t>
            </a:r>
            <a:r>
              <a:rPr lang="en-US" spc="-5" dirty="0"/>
              <a:t>The status of the annotated bibliography</a:t>
            </a:r>
            <a:endParaRPr spc="-15" dirty="0"/>
          </a:p>
        </p:txBody>
      </p:sp>
      <p:sp>
        <p:nvSpPr>
          <p:cNvPr id="6" name="object 4"/>
          <p:cNvSpPr txBox="1">
            <a:spLocks noGrp="1"/>
          </p:cNvSpPr>
          <p:nvPr>
            <p:ph type="body" idx="1"/>
          </p:nvPr>
        </p:nvSpPr>
        <p:spPr>
          <a:xfrm>
            <a:off x="419100" y="1371600"/>
            <a:ext cx="8305800" cy="5181600"/>
          </a:xfrm>
          <a:prstGeom prst="rect">
            <a:avLst/>
          </a:prstGeom>
          <a:ln>
            <a:noFill/>
          </a:ln>
        </p:spPr>
        <p:txBody>
          <a:bodyPr vert="horz" wrap="square" lIns="0" tIns="95250" rIns="0" bIns="0" rtlCol="0">
            <a:noAutofit/>
          </a:bodyPr>
          <a:lstStyle/>
          <a:p>
            <a:pPr marL="357505" lvl="1" indent="-265430">
              <a:lnSpc>
                <a:spcPct val="100000"/>
              </a:lnSpc>
              <a:spcBef>
                <a:spcPts val="1180"/>
              </a:spcBef>
              <a:buFont typeface="Wingdings" panose="05000000000000000000" pitchFamily="2" charset="2"/>
              <a:buChar char="Ø"/>
              <a:tabLst>
                <a:tab pos="447040" algn="l"/>
              </a:tabLst>
            </a:pPr>
            <a:r>
              <a:rPr lang="en-US" altLang="zh-CN" sz="2000" spc="-5" dirty="0">
                <a:latin typeface="Arial" panose="020B0604020202020204"/>
                <a:cs typeface="Arial" panose="020B0604020202020204"/>
              </a:rPr>
              <a:t>6 new publications on </a:t>
            </a:r>
            <a:r>
              <a:rPr lang="en-US" altLang="zh-CN" sz="2000" dirty="0">
                <a:latin typeface="Arial" panose="020B0604020202020204"/>
                <a:cs typeface="Arial" panose="020B0604020202020204"/>
              </a:rPr>
              <a:t>gas permeability </a:t>
            </a:r>
            <a:r>
              <a:rPr lang="en-US" altLang="zh-CN" sz="2000" spc="-5" dirty="0">
                <a:latin typeface="Arial" panose="020B0604020202020204"/>
                <a:cs typeface="Arial" panose="020B0604020202020204"/>
              </a:rPr>
              <a:t>and load, 11 publications on </a:t>
            </a:r>
            <a:r>
              <a:rPr lang="en-US" altLang="zh-CN" sz="2000" dirty="0">
                <a:latin typeface="Arial" panose="020B0604020202020204"/>
                <a:cs typeface="Arial" panose="020B0604020202020204"/>
              </a:rPr>
              <a:t>carbonation and load,  were added. </a:t>
            </a:r>
          </a:p>
          <a:p>
            <a:pPr marL="357505" lvl="1" indent="-265430">
              <a:lnSpc>
                <a:spcPct val="100000"/>
              </a:lnSpc>
              <a:spcBef>
                <a:spcPts val="1180"/>
              </a:spcBef>
              <a:buFont typeface="Wingdings" panose="05000000000000000000" pitchFamily="2" charset="2"/>
              <a:buChar char="Ø"/>
              <a:tabLst>
                <a:tab pos="447040" algn="l"/>
              </a:tabLst>
            </a:pPr>
            <a:r>
              <a:rPr lang="en-US" altLang="zh-CN" sz="2000" spc="-5" dirty="0">
                <a:latin typeface="Arial" panose="020B0604020202020204"/>
                <a:cs typeface="Arial" panose="020B0604020202020204"/>
              </a:rPr>
              <a:t>The finalized Annotated Bibliography was sent to all members on </a:t>
            </a:r>
            <a:r>
              <a:rPr lang="en-US" altLang="zh-CN" sz="2000" u="sng" spc="-5" dirty="0">
                <a:latin typeface="Arial" panose="020B0604020202020204"/>
                <a:cs typeface="Arial" panose="020B0604020202020204"/>
              </a:rPr>
              <a:t>Aug. 18, 2020</a:t>
            </a:r>
            <a:r>
              <a:rPr lang="en-US" altLang="zh-CN" sz="2000" spc="-5" dirty="0">
                <a:latin typeface="Arial" panose="020B0604020202020204"/>
                <a:cs typeface="Arial" panose="020B0604020202020204"/>
              </a:rPr>
              <a:t> to ask for comments before </a:t>
            </a:r>
            <a:r>
              <a:rPr lang="en-US" altLang="zh-CN" sz="2000" u="sng" spc="-5" dirty="0">
                <a:latin typeface="Arial" panose="020B0604020202020204"/>
                <a:cs typeface="Arial" panose="020B0604020202020204"/>
              </a:rPr>
              <a:t>Aug. 24, 2020</a:t>
            </a:r>
            <a:r>
              <a:rPr lang="en-US" altLang="zh-CN" sz="2000" spc="-5" dirty="0">
                <a:latin typeface="Arial" panose="020B0604020202020204"/>
                <a:cs typeface="Arial" panose="020B0604020202020204"/>
              </a:rPr>
              <a:t>.</a:t>
            </a:r>
          </a:p>
          <a:p>
            <a:pPr marL="358775" lvl="1" indent="-266700">
              <a:spcBef>
                <a:spcPts val="1180"/>
              </a:spcBef>
              <a:buFont typeface="Wingdings" panose="05000000000000000000" pitchFamily="2" charset="2"/>
              <a:buChar char="Ø"/>
              <a:tabLst>
                <a:tab pos="447040" algn="l"/>
              </a:tabLst>
            </a:pPr>
            <a:r>
              <a:rPr lang="en-US" altLang="zh-CN" sz="2000" spc="-5" dirty="0">
                <a:latin typeface="Arial" panose="020B0604020202020204"/>
                <a:cs typeface="Arial" panose="020B0604020202020204"/>
              </a:rPr>
              <a:t>48 related papers</a:t>
            </a:r>
          </a:p>
          <a:p>
            <a:pPr marL="733425" lvl="1" indent="-285750" algn="l" rtl="0">
              <a:spcBef>
                <a:spcPts val="1180"/>
              </a:spcBef>
              <a:buFont typeface="Arial" panose="020B0604020202020204" pitchFamily="34" charset="0"/>
              <a:buChar char="•"/>
              <a:tabLst>
                <a:tab pos="629920" algn="l"/>
              </a:tabLst>
            </a:pPr>
            <a:r>
              <a:rPr lang="en-US" altLang="zh-CN" sz="1600" dirty="0">
                <a:solidFill>
                  <a:schemeClr val="tx1"/>
                </a:solidFill>
                <a:latin typeface="Arial" panose="020B0604020202020204"/>
                <a:cs typeface="Arial" panose="020B0604020202020204"/>
              </a:rPr>
              <a:t>18 on gas permeability + load </a:t>
            </a:r>
          </a:p>
          <a:p>
            <a:pPr marL="733425" lvl="1" indent="-285750" algn="l" rtl="0">
              <a:spcBef>
                <a:spcPts val="1180"/>
              </a:spcBef>
              <a:buFont typeface="Arial" panose="020B0604020202020204" pitchFamily="34" charset="0"/>
              <a:buChar char="•"/>
              <a:tabLst>
                <a:tab pos="629920" algn="l"/>
              </a:tabLst>
            </a:pPr>
            <a:r>
              <a:rPr lang="en-US" altLang="zh-CN" sz="1600" dirty="0">
                <a:solidFill>
                  <a:schemeClr val="tx1"/>
                </a:solidFill>
                <a:latin typeface="Arial" panose="020B0604020202020204"/>
                <a:cs typeface="Arial" panose="020B0604020202020204"/>
              </a:rPr>
              <a:t>30 on carbonation + load </a:t>
            </a:r>
          </a:p>
          <a:p>
            <a:pPr marL="358775" lvl="1" indent="-266700">
              <a:spcBef>
                <a:spcPts val="1180"/>
              </a:spcBef>
              <a:buFont typeface="Wingdings" panose="05000000000000000000" pitchFamily="2" charset="2"/>
              <a:buChar char="Ø"/>
              <a:tabLst>
                <a:tab pos="447040" algn="l"/>
              </a:tabLst>
            </a:pPr>
            <a:r>
              <a:rPr lang="en-US" altLang="zh-CN" sz="2000" spc="-5" dirty="0">
                <a:latin typeface="Arial" panose="020B0604020202020204"/>
                <a:cs typeface="Arial" panose="020B0604020202020204"/>
              </a:rPr>
              <a:t> ISBN and DOI is ready.</a:t>
            </a:r>
          </a:p>
          <a:p>
            <a:pPr marL="733425" lvl="1" indent="-285750" algn="l" rtl="0">
              <a:spcBef>
                <a:spcPts val="1180"/>
              </a:spcBef>
              <a:buFont typeface="Arial" panose="020B0604020202020204" pitchFamily="34" charset="0"/>
              <a:buChar char="•"/>
              <a:tabLst>
                <a:tab pos="629920" algn="l"/>
              </a:tabLst>
            </a:pPr>
            <a:r>
              <a:rPr lang="en-US" altLang="zh-CN" sz="1600" dirty="0">
                <a:solidFill>
                  <a:schemeClr val="tx1"/>
                </a:solidFill>
                <a:latin typeface="Arial" panose="020B0604020202020204"/>
                <a:cs typeface="Arial" panose="020B0604020202020204"/>
              </a:rPr>
              <a:t>ISBN: 978-3-942052-09-2</a:t>
            </a:r>
          </a:p>
          <a:p>
            <a:pPr marL="733425" lvl="1" indent="-285750" algn="l" rtl="0">
              <a:spcBef>
                <a:spcPts val="1180"/>
              </a:spcBef>
              <a:buFont typeface="Arial" panose="020B0604020202020204" pitchFamily="34" charset="0"/>
              <a:buChar char="•"/>
              <a:tabLst>
                <a:tab pos="629920" algn="l"/>
              </a:tabLst>
            </a:pPr>
            <a:r>
              <a:rPr lang="en-US" altLang="zh-CN" sz="1600" dirty="0">
                <a:solidFill>
                  <a:schemeClr val="tx1"/>
                </a:solidFill>
                <a:latin typeface="Arial" panose="020B0604020202020204"/>
                <a:cs typeface="Arial" panose="020B0604020202020204"/>
              </a:rPr>
              <a:t>DOI: 10.12900/B20-0001</a:t>
            </a:r>
          </a:p>
        </p:txBody>
      </p:sp>
      <p:pic>
        <p:nvPicPr>
          <p:cNvPr id="1026" name="Picture 2" descr="C:\Users\会议室\Desktop\绿色封面.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7477" y="2971800"/>
            <a:ext cx="3932592" cy="288000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18</a:t>
            </a:fld>
            <a:endParaRPr lang="en-US" altLang="zh-CN" spc="-5" dirty="0"/>
          </a:p>
        </p:txBody>
      </p:sp>
    </p:spTree>
    <p:extLst>
      <p:ext uri="{BB962C8B-B14F-4D97-AF65-F5344CB8AC3E}">
        <p14:creationId xmlns:p14="http://schemas.microsoft.com/office/powerpoint/2010/main" val="2376100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4653" y="2713685"/>
            <a:ext cx="5814695" cy="574675"/>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16165D"/>
                </a:solidFill>
                <a:latin typeface="Arial" panose="020B0604020202020204"/>
                <a:cs typeface="Arial" panose="020B0604020202020204"/>
              </a:rPr>
              <a:t>Thanks for </a:t>
            </a:r>
            <a:r>
              <a:rPr sz="3600" spc="-10" dirty="0">
                <a:solidFill>
                  <a:srgbClr val="16165D"/>
                </a:solidFill>
                <a:latin typeface="Arial" panose="020B0604020202020204"/>
                <a:cs typeface="Arial" panose="020B0604020202020204"/>
              </a:rPr>
              <a:t>your </a:t>
            </a:r>
            <a:r>
              <a:rPr sz="3600" spc="-5" dirty="0">
                <a:solidFill>
                  <a:srgbClr val="16165D"/>
                </a:solidFill>
                <a:latin typeface="Arial" panose="020B0604020202020204"/>
                <a:cs typeface="Arial" panose="020B0604020202020204"/>
              </a:rPr>
              <a:t>attention</a:t>
            </a:r>
            <a:r>
              <a:rPr sz="3600" spc="-50" dirty="0">
                <a:solidFill>
                  <a:srgbClr val="16165D"/>
                </a:solidFill>
                <a:latin typeface="Arial" panose="020B0604020202020204"/>
                <a:cs typeface="Arial" panose="020B0604020202020204"/>
              </a:rPr>
              <a:t> </a:t>
            </a:r>
            <a:r>
              <a:rPr sz="3600" dirty="0">
                <a:solidFill>
                  <a:srgbClr val="16165D"/>
                </a:solidFill>
                <a:latin typeface="Arial" panose="020B0604020202020204"/>
                <a:cs typeface="Arial" panose="020B0604020202020204"/>
              </a:rPr>
              <a:t>!</a:t>
            </a:r>
            <a:endParaRPr sz="3600" dirty="0">
              <a:latin typeface="Arial" panose="020B0604020202020204"/>
              <a:cs typeface="Arial" panose="020B0604020202020204"/>
            </a:endParaRPr>
          </a:p>
        </p:txBody>
      </p:sp>
      <p:sp>
        <p:nvSpPr>
          <p:cNvPr id="4" name="object 7"/>
          <p:cNvSpPr txBox="1">
            <a:spLocks noGrp="1"/>
          </p:cNvSpPr>
          <p:nvPr>
            <p:ph type="sldNum" sz="quarter" idx="7"/>
          </p:nvPr>
        </p:nvSpPr>
        <p:spPr>
          <a:xfrm>
            <a:off x="8686800" y="6477000"/>
            <a:ext cx="315595" cy="205184"/>
          </a:xfrm>
          <a:prstGeom prst="rect">
            <a:avLst/>
          </a:prstGeom>
        </p:spPr>
        <p:txBody>
          <a:bodyPr vert="horz" wrap="square" lIns="0" tIns="0" rIns="0" bIns="0" rtlCol="0">
            <a:spAutoFit/>
          </a:bodyPr>
          <a:lstStyle/>
          <a:p>
            <a:pPr marL="34290">
              <a:lnSpc>
                <a:spcPts val="1620"/>
              </a:lnSpc>
            </a:pPr>
            <a:fld id="{81D60167-4931-47E6-BA6A-407CBD079E47}" type="slidenum">
              <a:rPr spc="-5" dirty="0"/>
              <a:t>19</a:t>
            </a:fld>
            <a:endParaRPr spc="-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524000" y="3352800"/>
            <a:ext cx="6047105" cy="566822"/>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1F487C"/>
                </a:solidFill>
                <a:cs typeface="Calibri" panose="020F0502020204030204"/>
              </a:rPr>
              <a:t>T</a:t>
            </a:r>
            <a:r>
              <a:rPr lang="en-US" sz="3600" b="1" spc="-5" dirty="0">
                <a:solidFill>
                  <a:srgbClr val="1F487C"/>
                </a:solidFill>
                <a:cs typeface="Calibri" panose="020F0502020204030204"/>
              </a:rPr>
              <a:t>he 3</a:t>
            </a:r>
            <a:r>
              <a:rPr lang="en-US" sz="3600" b="1" spc="-5" baseline="30000" dirty="0">
                <a:solidFill>
                  <a:srgbClr val="1F487C"/>
                </a:solidFill>
                <a:cs typeface="Calibri" panose="020F0502020204030204"/>
              </a:rPr>
              <a:t>rd</a:t>
            </a:r>
            <a:r>
              <a:rPr lang="en-US" sz="3600" b="1" spc="-5" dirty="0">
                <a:solidFill>
                  <a:srgbClr val="1F487C"/>
                </a:solidFill>
                <a:cs typeface="Calibri" panose="020F0502020204030204"/>
              </a:rPr>
              <a:t> Meeting of WG4 </a:t>
            </a:r>
          </a:p>
        </p:txBody>
      </p:sp>
      <p:sp>
        <p:nvSpPr>
          <p:cNvPr id="6" name="object 6"/>
          <p:cNvSpPr txBox="1"/>
          <p:nvPr/>
        </p:nvSpPr>
        <p:spPr>
          <a:xfrm>
            <a:off x="2362200" y="4648200"/>
            <a:ext cx="4854449" cy="936154"/>
          </a:xfrm>
          <a:prstGeom prst="rect">
            <a:avLst/>
          </a:prstGeom>
        </p:spPr>
        <p:txBody>
          <a:bodyPr vert="horz" wrap="square" lIns="0" tIns="165100" rIns="0" bIns="0" rtlCol="0">
            <a:spAutoFit/>
          </a:bodyPr>
          <a:lstStyle/>
          <a:p>
            <a:pPr algn="ctr">
              <a:lnSpc>
                <a:spcPct val="100000"/>
              </a:lnSpc>
              <a:spcBef>
                <a:spcPts val="1205"/>
              </a:spcBef>
            </a:pPr>
            <a:r>
              <a:rPr sz="2000" dirty="0">
                <a:latin typeface="Calibri" panose="020F0502020204030204"/>
                <a:cs typeface="Calibri" panose="020F0502020204030204"/>
              </a:rPr>
              <a:t>China Building </a:t>
            </a:r>
            <a:r>
              <a:rPr sz="2000" spc="-5" dirty="0">
                <a:latin typeface="Calibri" panose="020F0502020204030204"/>
                <a:cs typeface="Calibri" panose="020F0502020204030204"/>
              </a:rPr>
              <a:t>Materials</a:t>
            </a:r>
            <a:r>
              <a:rPr sz="2000" spc="-175" dirty="0">
                <a:latin typeface="Calibri" panose="020F0502020204030204"/>
                <a:cs typeface="Calibri" panose="020F0502020204030204"/>
              </a:rPr>
              <a:t> </a:t>
            </a:r>
            <a:r>
              <a:rPr sz="2000" spc="-10" dirty="0">
                <a:latin typeface="Calibri" panose="020F0502020204030204"/>
                <a:cs typeface="Calibri" panose="020F0502020204030204"/>
              </a:rPr>
              <a:t>Academy</a:t>
            </a:r>
            <a:endParaRPr lang="en-US" sz="2000" spc="-10" dirty="0">
              <a:latin typeface="Calibri" panose="020F0502020204030204"/>
              <a:cs typeface="Calibri" panose="020F0502020204030204"/>
            </a:endParaRPr>
          </a:p>
          <a:p>
            <a:pPr algn="ctr">
              <a:lnSpc>
                <a:spcPct val="100000"/>
              </a:lnSpc>
              <a:spcBef>
                <a:spcPts val="1205"/>
              </a:spcBef>
            </a:pPr>
            <a:r>
              <a:rPr lang="en-US" altLang="zh-CN" sz="2000" spc="-10" dirty="0">
                <a:cs typeface="Calibri" panose="020F0502020204030204"/>
              </a:rPr>
              <a:t>27 August, </a:t>
            </a:r>
            <a:r>
              <a:rPr lang="en-US" altLang="zh-CN" sz="2000" spc="-10" dirty="0">
                <a:latin typeface="Calibri" panose="020F0502020204030204"/>
                <a:cs typeface="Calibri" panose="020F0502020204030204"/>
              </a:rPr>
              <a:t>2020</a:t>
            </a:r>
            <a:endParaRPr sz="2000" dirty="0">
              <a:latin typeface="Calibri" panose="020F0502020204030204"/>
              <a:cs typeface="Calibri" panose="020F0502020204030204"/>
            </a:endParaRPr>
          </a:p>
        </p:txBody>
      </p:sp>
      <p:sp>
        <p:nvSpPr>
          <p:cNvPr id="7" name="标题 6"/>
          <p:cNvSpPr txBox="1">
            <a:spLocks noChangeArrowheads="1"/>
          </p:cNvSpPr>
          <p:nvPr/>
        </p:nvSpPr>
        <p:spPr bwMode="auto">
          <a:xfrm>
            <a:off x="2411413" y="663575"/>
            <a:ext cx="6553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indent="0" algn="l" eaLnBrk="1" hangingPunct="1">
              <a:defRPr/>
            </a:pPr>
            <a:r>
              <a:rPr lang="zh-CN" altLang="en-US" sz="3200" b="1" kern="0" dirty="0">
                <a:latin typeface="Arial" panose="020B0604020202020204" pitchFamily="34" charset="0"/>
                <a:cs typeface="Arial" panose="020B0604020202020204" pitchFamily="34" charset="0"/>
              </a:rPr>
              <a:t>R</a:t>
            </a:r>
            <a:r>
              <a:rPr lang="zh-CN" altLang="en-US" sz="2000" b="1" kern="0" dirty="0">
                <a:latin typeface="Arial" panose="020B0604020202020204" pitchFamily="34" charset="0"/>
                <a:cs typeface="Arial" panose="020B0604020202020204" pitchFamily="34" charset="0"/>
              </a:rPr>
              <a:t>éunion </a:t>
            </a:r>
            <a:r>
              <a:rPr lang="zh-CN" altLang="en-US" sz="3200" b="1" kern="0" dirty="0">
                <a:latin typeface="Arial" panose="020B0604020202020204" pitchFamily="34" charset="0"/>
                <a:cs typeface="Arial" panose="020B0604020202020204" pitchFamily="34" charset="0"/>
              </a:rPr>
              <a:t>I</a:t>
            </a:r>
            <a:r>
              <a:rPr lang="zh-CN" altLang="en-US" sz="2000" b="1" kern="0" dirty="0">
                <a:latin typeface="Arial" panose="020B0604020202020204" pitchFamily="34" charset="0"/>
                <a:cs typeface="Arial" panose="020B0604020202020204" pitchFamily="34" charset="0"/>
              </a:rPr>
              <a:t>nternationale des </a:t>
            </a:r>
            <a:r>
              <a:rPr lang="zh-CN" altLang="en-US" sz="3200" b="1" kern="0" dirty="0">
                <a:latin typeface="Arial" panose="020B0604020202020204" pitchFamily="34" charset="0"/>
                <a:cs typeface="Arial" panose="020B0604020202020204" pitchFamily="34" charset="0"/>
              </a:rPr>
              <a:t>L</a:t>
            </a:r>
            <a:r>
              <a:rPr lang="zh-CN" altLang="en-US" sz="2000" b="1" kern="0" dirty="0">
                <a:latin typeface="Arial" panose="020B0604020202020204" pitchFamily="34" charset="0"/>
                <a:cs typeface="Arial" panose="020B0604020202020204" pitchFamily="34" charset="0"/>
              </a:rPr>
              <a:t>aboratoires et </a:t>
            </a:r>
            <a:r>
              <a:rPr lang="zh-CN" altLang="en-US" sz="3200" b="1" kern="0" dirty="0">
                <a:latin typeface="Arial" panose="020B0604020202020204" pitchFamily="34" charset="0"/>
                <a:cs typeface="Arial" panose="020B0604020202020204" pitchFamily="34" charset="0"/>
              </a:rPr>
              <a:t>E</a:t>
            </a:r>
            <a:r>
              <a:rPr lang="zh-CN" altLang="en-US" sz="2000" b="1" kern="0" dirty="0">
                <a:latin typeface="Arial" panose="020B0604020202020204" pitchFamily="34" charset="0"/>
                <a:cs typeface="Arial" panose="020B0604020202020204" pitchFamily="34" charset="0"/>
              </a:rPr>
              <a:t>xperts des </a:t>
            </a:r>
            <a:r>
              <a:rPr lang="zh-CN" altLang="en-US" sz="3200" b="1" kern="0" dirty="0">
                <a:latin typeface="Arial" panose="020B0604020202020204" pitchFamily="34" charset="0"/>
                <a:cs typeface="Arial" panose="020B0604020202020204" pitchFamily="34" charset="0"/>
              </a:rPr>
              <a:t>M</a:t>
            </a:r>
            <a:r>
              <a:rPr lang="zh-CN" altLang="en-US" sz="2000" b="1" kern="0" dirty="0">
                <a:latin typeface="Arial" panose="020B0604020202020204" pitchFamily="34" charset="0"/>
                <a:cs typeface="Arial" panose="020B0604020202020204" pitchFamily="34" charset="0"/>
              </a:rPr>
              <a:t>atériaux</a:t>
            </a:r>
            <a:br>
              <a:rPr lang="zh-CN" altLang="en-US" sz="2000" b="1" kern="0" dirty="0">
                <a:latin typeface="Arial" panose="020B0604020202020204" pitchFamily="34" charset="0"/>
                <a:cs typeface="Arial" panose="020B0604020202020204" pitchFamily="34" charset="0"/>
              </a:rPr>
            </a:br>
            <a:br>
              <a:rPr lang="zh-CN" altLang="en-US" sz="2000" b="1" kern="0" dirty="0">
                <a:latin typeface="Arial" panose="020B0604020202020204" pitchFamily="34" charset="0"/>
                <a:cs typeface="Arial" panose="020B0604020202020204" pitchFamily="34" charset="0"/>
              </a:rPr>
            </a:br>
            <a:r>
              <a:rPr lang="en-US" altLang="zh-CN" sz="2000" kern="0" dirty="0">
                <a:latin typeface="Arial" panose="020B0604020202020204" pitchFamily="34" charset="0"/>
                <a:cs typeface="Arial" panose="020B0604020202020204" pitchFamily="34" charset="0"/>
              </a:rPr>
              <a:t>TC 281-CCC: Carbonation of concrete with SCM</a:t>
            </a:r>
          </a:p>
          <a:p>
            <a:pPr marL="0" indent="0" algn="l" eaLnBrk="1" hangingPunct="1">
              <a:defRPr/>
            </a:pPr>
            <a:r>
              <a:rPr lang="en-US" altLang="zh-CN" sz="2000" kern="0" dirty="0">
                <a:latin typeface="Arial" panose="020B0604020202020204" pitchFamily="34" charset="0"/>
                <a:cs typeface="Arial" panose="020B0604020202020204" pitchFamily="34" charset="0"/>
              </a:rPr>
              <a:t>WG4: Effect of combined actions: load + carbonation</a:t>
            </a:r>
            <a:endParaRPr lang="zh-CN" altLang="en-US" sz="2400" b="1" i="1" u="sng" kern="0" dirty="0">
              <a:latin typeface="Arial" panose="020B0604020202020204" pitchFamily="34" charset="0"/>
              <a:cs typeface="Arial" panose="020B0604020202020204" pitchFamily="34" charset="0"/>
            </a:endParaRPr>
          </a:p>
        </p:txBody>
      </p:sp>
      <p:pic>
        <p:nvPicPr>
          <p:cNvPr id="8"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163" y="698500"/>
            <a:ext cx="1439862" cy="2273300"/>
          </a:xfrm>
          <a:prstGeom prst="rect">
            <a:avLst/>
          </a:prstGeom>
          <a:solidFill>
            <a:srgbClr val="FFFFFF"/>
          </a:solidFill>
          <a:ln>
            <a:noFill/>
          </a:ln>
          <a:extLst>
            <a:ext uri="{91240B29-F687-4F45-9708-019B960494DF}">
              <a14:hiddenLine xmlns:a14="http://schemas.microsoft.com/office/drawing/2010/main" w="76200">
                <a:solidFill>
                  <a:srgbClr val="000000"/>
                </a:solidFill>
                <a:miter lim="800000"/>
                <a:headEnd/>
                <a:tailEnd/>
              </a14:hiddenLine>
            </a:ext>
          </a:extLst>
        </p:spPr>
      </p:pic>
      <p:sp>
        <p:nvSpPr>
          <p:cNvPr id="3" name="灯片编号占位符 2"/>
          <p:cNvSpPr>
            <a:spLocks noGrp="1"/>
          </p:cNvSpPr>
          <p:nvPr>
            <p:ph type="sldNum" sz="quarter" idx="7"/>
          </p:nvPr>
        </p:nvSpPr>
        <p:spPr/>
        <p:txBody>
          <a:bodyPr/>
          <a:lstStyle/>
          <a:p>
            <a:pPr marL="34290">
              <a:lnSpc>
                <a:spcPts val="1620"/>
              </a:lnSpc>
            </a:pPr>
            <a:fld id="{81D60167-4931-47E6-BA6A-407CBD079E47}" type="slidenum">
              <a:rPr lang="en-US" altLang="zh-CN" spc="-5" smtClean="0"/>
              <a:t>2</a:t>
            </a:fld>
            <a:endParaRPr lang="en-US" altLang="zh-CN" spc="-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8200" y="457200"/>
            <a:ext cx="7467600" cy="1077218"/>
          </a:xfrm>
          <a:prstGeom prst="rect">
            <a:avLst/>
          </a:prstGeom>
        </p:spPr>
        <p:txBody>
          <a:bodyPr wrap="square">
            <a:spAutoFit/>
          </a:bodyPr>
          <a:lstStyle/>
          <a:p>
            <a:pPr marL="12700" algn="ctr">
              <a:spcBef>
                <a:spcPts val="95"/>
              </a:spcBef>
            </a:pPr>
            <a:r>
              <a:rPr lang="en-US" altLang="zh-CN" sz="3200" b="1" spc="-10" dirty="0">
                <a:latin typeface="Calibri" panose="020F0502020204030204"/>
                <a:ea typeface="+mj-ea"/>
                <a:cs typeface="Calibri" panose="020F0502020204030204"/>
              </a:rPr>
              <a:t>Reports and discussion on the test results of the first test series of 7 labs</a:t>
            </a:r>
            <a:endParaRPr lang="zh-CN" altLang="en-US" sz="3200" b="1" spc="-10" dirty="0">
              <a:latin typeface="Calibri" panose="020F0502020204030204"/>
              <a:ea typeface="+mj-ea"/>
              <a:cs typeface="Calibri" panose="020F0502020204030204"/>
            </a:endParaRPr>
          </a:p>
        </p:txBody>
      </p:sp>
      <p:sp>
        <p:nvSpPr>
          <p:cNvPr id="4" name="object 4"/>
          <p:cNvSpPr txBox="1">
            <a:spLocks/>
          </p:cNvSpPr>
          <p:nvPr/>
        </p:nvSpPr>
        <p:spPr>
          <a:xfrm>
            <a:off x="419100" y="1600200"/>
            <a:ext cx="8496300" cy="4953000"/>
          </a:xfrm>
          <a:prstGeom prst="rect">
            <a:avLst/>
          </a:prstGeom>
          <a:ln>
            <a:noFill/>
          </a:ln>
        </p:spPr>
        <p:txBody>
          <a:bodyPr vert="horz" wrap="square" lIns="0" tIns="9525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92075" lvl="1">
              <a:spcBef>
                <a:spcPts val="1180"/>
              </a:spcBef>
              <a:tabLst>
                <a:tab pos="447040" algn="l"/>
              </a:tabLst>
            </a:pPr>
            <a:r>
              <a:rPr lang="zh-CN" altLang="en-US" sz="2000" kern="0" spc="-5" dirty="0">
                <a:solidFill>
                  <a:sysClr val="windowText" lastClr="000000"/>
                </a:solidFill>
                <a:latin typeface="Arial" panose="020B0604020202020204"/>
                <a:cs typeface="Arial" panose="020B0604020202020204"/>
              </a:rPr>
              <a:t>（</a:t>
            </a:r>
            <a:r>
              <a:rPr lang="en-US" altLang="zh-CN" sz="2000" kern="0" spc="-5" dirty="0">
                <a:solidFill>
                  <a:sysClr val="windowText" lastClr="000000"/>
                </a:solidFill>
                <a:latin typeface="Arial" panose="020B0604020202020204"/>
                <a:cs typeface="Arial" panose="020B0604020202020204"/>
              </a:rPr>
              <a:t>For </a:t>
            </a:r>
            <a:r>
              <a:rPr lang="en-US" altLang="zh-CN" sz="2000" kern="0" spc="-5" dirty="0" err="1">
                <a:solidFill>
                  <a:sysClr val="windowText" lastClr="000000"/>
                </a:solidFill>
                <a:latin typeface="Arial" panose="020B0604020202020204"/>
                <a:cs typeface="Arial" panose="020B0604020202020204"/>
              </a:rPr>
              <a:t>UGent</a:t>
            </a:r>
            <a:r>
              <a:rPr lang="en-US" altLang="zh-CN" sz="2000" kern="0" spc="-5" dirty="0">
                <a:solidFill>
                  <a:sysClr val="windowText" lastClr="000000"/>
                </a:solidFill>
                <a:latin typeface="Arial" panose="020B0604020202020204"/>
                <a:cs typeface="Arial" panose="020B0604020202020204"/>
              </a:rPr>
              <a:t> and CBMA, including the progress on the International Cooperation Project of NSFC &amp; FWO</a:t>
            </a:r>
            <a:r>
              <a:rPr lang="zh-CN" altLang="en-US" sz="2000" kern="0" spc="-5" dirty="0">
                <a:solidFill>
                  <a:sysClr val="windowText" lastClr="000000"/>
                </a:solidFill>
                <a:latin typeface="Arial" panose="020B0604020202020204"/>
                <a:cs typeface="Arial" panose="020B0604020202020204"/>
              </a:rPr>
              <a:t>）</a:t>
            </a:r>
          </a:p>
          <a:p>
            <a:pPr marL="447675" lvl="1">
              <a:spcBef>
                <a:spcPts val="1180"/>
              </a:spcBef>
              <a:tabLst>
                <a:tab pos="629920" algn="l"/>
              </a:tabLst>
            </a:pPr>
            <a:r>
              <a:rPr lang="en-US" altLang="zh-CN" sz="1600" kern="0" dirty="0">
                <a:latin typeface="Arial" panose="020B0604020202020204"/>
                <a:cs typeface="Arial" panose="020B0604020202020204"/>
              </a:rPr>
              <a:t>- Ghent University, Belgium (20 min)</a:t>
            </a:r>
          </a:p>
          <a:p>
            <a:pPr marL="447675" lvl="1">
              <a:spcBef>
                <a:spcPts val="1180"/>
              </a:spcBef>
              <a:tabLst>
                <a:tab pos="629920" algn="l"/>
              </a:tabLst>
            </a:pPr>
            <a:r>
              <a:rPr lang="en-US" altLang="zh-CN" sz="1600" kern="0" dirty="0">
                <a:latin typeface="Arial" panose="020B0604020202020204"/>
                <a:cs typeface="Arial" panose="020B0604020202020204"/>
              </a:rPr>
              <a:t>- China Building Materials Academy, China (20min) </a:t>
            </a:r>
          </a:p>
          <a:p>
            <a:pPr marL="447675" lvl="1">
              <a:spcBef>
                <a:spcPts val="1180"/>
              </a:spcBef>
              <a:tabLst>
                <a:tab pos="629920" algn="l"/>
              </a:tabLst>
            </a:pPr>
            <a:r>
              <a:rPr lang="en-US" altLang="zh-CN" sz="1600" kern="0" dirty="0">
                <a:latin typeface="Arial" panose="020B0604020202020204"/>
                <a:cs typeface="Arial" panose="020B0604020202020204"/>
              </a:rPr>
              <a:t>- Bennett University, India (5 min)</a:t>
            </a:r>
            <a:endParaRPr lang="en-US" altLang="zh-CN" sz="1600" dirty="0">
              <a:latin typeface="Times New Roman" panose="02020603050405020304" pitchFamily="18" charset="0"/>
              <a:cs typeface="Times New Roman" panose="02020603050405020304" pitchFamily="18" charset="0"/>
            </a:endParaRPr>
          </a:p>
          <a:p>
            <a:pPr marL="447675" lvl="1">
              <a:spcBef>
                <a:spcPts val="1180"/>
              </a:spcBef>
              <a:tabLst>
                <a:tab pos="629920" algn="l"/>
              </a:tabLst>
            </a:pPr>
            <a:r>
              <a:rPr lang="en-US" altLang="zh-CN" sz="1600" kern="0" dirty="0">
                <a:latin typeface="Arial" panose="020B0604020202020204"/>
                <a:cs typeface="Arial" panose="020B0604020202020204"/>
              </a:rPr>
              <a:t>- University of Belgrade, Serbia (15 min)</a:t>
            </a:r>
          </a:p>
          <a:p>
            <a:pPr marL="447675" lvl="1">
              <a:spcBef>
                <a:spcPts val="1180"/>
              </a:spcBef>
              <a:tabLst>
                <a:tab pos="629920" algn="l"/>
              </a:tabLst>
            </a:pPr>
            <a:r>
              <a:rPr lang="en-US" altLang="zh-CN" sz="1600" kern="0" dirty="0">
                <a:latin typeface="Arial" panose="020B0604020202020204"/>
                <a:cs typeface="Arial" panose="020B0604020202020204"/>
              </a:rPr>
              <a:t>- INSA – RENNES, France (5 min)</a:t>
            </a:r>
          </a:p>
          <a:p>
            <a:pPr marL="447675" lvl="1">
              <a:spcBef>
                <a:spcPts val="1180"/>
              </a:spcBef>
              <a:tabLst>
                <a:tab pos="629920" algn="l"/>
              </a:tabLst>
            </a:pPr>
            <a:r>
              <a:rPr lang="en-US" altLang="zh-CN" sz="1600" kern="0" dirty="0">
                <a:latin typeface="Arial" panose="020B0604020202020204"/>
                <a:cs typeface="Arial" panose="020B0604020202020204"/>
              </a:rPr>
              <a:t>- Qingdao University of Technology, China (5 min)</a:t>
            </a:r>
          </a:p>
          <a:p>
            <a:pPr marL="447675" lvl="1">
              <a:spcBef>
                <a:spcPts val="1180"/>
              </a:spcBef>
              <a:tabLst>
                <a:tab pos="629920" algn="l"/>
              </a:tabLst>
            </a:pPr>
            <a:r>
              <a:rPr lang="en-US" altLang="zh-CN" sz="1600" kern="0" dirty="0">
                <a:latin typeface="Arial" panose="020B0604020202020204"/>
                <a:cs typeface="Arial" panose="020B0604020202020204"/>
              </a:rPr>
              <a:t>- Yantai University, China (5 min)</a:t>
            </a: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20</a:t>
            </a:fld>
            <a:endParaRPr lang="en-US" altLang="zh-CN" spc="-5" dirty="0"/>
          </a:p>
        </p:txBody>
      </p:sp>
    </p:spTree>
    <p:extLst>
      <p:ext uri="{BB962C8B-B14F-4D97-AF65-F5344CB8AC3E}">
        <p14:creationId xmlns:p14="http://schemas.microsoft.com/office/powerpoint/2010/main" val="3931939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8200" y="457200"/>
            <a:ext cx="74676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Discussion on test results</a:t>
            </a:r>
            <a:endParaRPr lang="zh-CN" altLang="en-US" sz="3200" b="1" spc="-10" dirty="0">
              <a:latin typeface="Calibri" panose="020F0502020204030204"/>
              <a:ea typeface="+mj-ea"/>
              <a:cs typeface="Calibri" panose="020F0502020204030204"/>
            </a:endParaRPr>
          </a:p>
        </p:txBody>
      </p:sp>
      <p:sp>
        <p:nvSpPr>
          <p:cNvPr id="4" name="object 4"/>
          <p:cNvSpPr txBox="1">
            <a:spLocks/>
          </p:cNvSpPr>
          <p:nvPr/>
        </p:nvSpPr>
        <p:spPr>
          <a:xfrm>
            <a:off x="381000" y="1371600"/>
            <a:ext cx="8305800" cy="5181600"/>
          </a:xfrm>
          <a:prstGeom prst="rect">
            <a:avLst/>
          </a:prstGeom>
          <a:ln>
            <a:noFill/>
          </a:ln>
        </p:spPr>
        <p:txBody>
          <a:bodyPr vert="horz" wrap="square" lIns="0" tIns="9525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7505" lvl="1" indent="-265430">
              <a:spcBef>
                <a:spcPts val="1180"/>
              </a:spcBef>
              <a:buFont typeface="Wingdings" panose="05000000000000000000" pitchFamily="2" charset="2"/>
              <a:buChar char="Ø"/>
              <a:tabLst>
                <a:tab pos="447040" algn="l"/>
              </a:tabLst>
            </a:pPr>
            <a:r>
              <a:rPr lang="en-US" altLang="zh-CN" sz="2000" kern="0" spc="-5" dirty="0">
                <a:solidFill>
                  <a:sysClr val="windowText" lastClr="000000"/>
                </a:solidFill>
                <a:latin typeface="Arial" panose="020B0604020202020204"/>
                <a:cs typeface="Arial" panose="020B0604020202020204"/>
              </a:rPr>
              <a:t>Discussion</a:t>
            </a:r>
          </a:p>
          <a:p>
            <a:pPr marL="719138" lvl="1" indent="-269875" algn="l" rtl="0">
              <a:spcBef>
                <a:spcPts val="1180"/>
              </a:spcBef>
              <a:tabLst>
                <a:tab pos="719138" algn="l"/>
              </a:tabLst>
            </a:pPr>
            <a:r>
              <a:rPr lang="en-US" altLang="zh-CN" sz="1600" kern="0" dirty="0">
                <a:solidFill>
                  <a:schemeClr val="tx1"/>
                </a:solidFill>
                <a:latin typeface="Arial" panose="020B0604020202020204"/>
                <a:cs typeface="Arial" panose="020B0604020202020204"/>
              </a:rPr>
              <a:t>1. Compressive load has an effect on the carbonation depth of concrete, but strongly depends on the </a:t>
            </a:r>
            <a:r>
              <a:rPr lang="en-US" altLang="zh-CN" sz="1600" kern="0" dirty="0">
                <a:solidFill>
                  <a:srgbClr val="FF0000"/>
                </a:solidFill>
                <a:latin typeface="Arial" panose="020B0604020202020204"/>
                <a:cs typeface="Arial" panose="020B0604020202020204"/>
              </a:rPr>
              <a:t>real stress level</a:t>
            </a:r>
            <a:r>
              <a:rPr lang="en-US" altLang="zh-CN" sz="1600" kern="0" dirty="0">
                <a:solidFill>
                  <a:schemeClr val="tx1"/>
                </a:solidFill>
                <a:latin typeface="Arial" panose="020B0604020202020204"/>
                <a:cs typeface="Arial" panose="020B0604020202020204"/>
              </a:rPr>
              <a:t>. More attention should be paid to the load application and its monitoring.</a:t>
            </a:r>
          </a:p>
          <a:p>
            <a:pPr marL="719138" lvl="1" indent="-269875">
              <a:spcBef>
                <a:spcPts val="1180"/>
              </a:spcBef>
              <a:tabLst>
                <a:tab pos="719138" algn="l"/>
              </a:tabLst>
            </a:pPr>
            <a:r>
              <a:rPr lang="en-US" altLang="zh-CN" sz="1600" kern="0" dirty="0">
                <a:latin typeface="Arial" panose="020B0604020202020204"/>
                <a:cs typeface="Arial" panose="020B0604020202020204"/>
              </a:rPr>
              <a:t>2. Carbonation depth of </a:t>
            </a:r>
            <a:r>
              <a:rPr lang="en-US" altLang="zh-CN" sz="1600" kern="0" dirty="0">
                <a:solidFill>
                  <a:srgbClr val="FF0000"/>
                </a:solidFill>
                <a:latin typeface="Arial" panose="020B0604020202020204"/>
                <a:cs typeface="Arial" panose="020B0604020202020204"/>
              </a:rPr>
              <a:t>different surface </a:t>
            </a:r>
            <a:r>
              <a:rPr lang="en-US" altLang="zh-CN" sz="1600" kern="0" dirty="0">
                <a:latin typeface="Arial" panose="020B0604020202020204"/>
                <a:cs typeface="Arial" panose="020B0604020202020204"/>
              </a:rPr>
              <a:t>may differs a lot.  Carbonation depths of troweled surface are more than bottom cast surface, no matter 45% load is applied or not.</a:t>
            </a:r>
          </a:p>
          <a:p>
            <a:pPr marL="719138" lvl="1" indent="-269875">
              <a:spcBef>
                <a:spcPts val="1180"/>
              </a:spcBef>
              <a:tabLst>
                <a:tab pos="719138" algn="l"/>
              </a:tabLst>
            </a:pPr>
            <a:r>
              <a:rPr lang="en-US" altLang="zh-CN" sz="1600" kern="0" dirty="0">
                <a:latin typeface="Arial" panose="020B0604020202020204"/>
                <a:cs typeface="Arial" panose="020B0604020202020204"/>
              </a:rPr>
              <a:t>3. For OPC concrete, </a:t>
            </a:r>
            <a:r>
              <a:rPr lang="en-US" altLang="zh-CN" sz="1600" kern="0" dirty="0">
                <a:solidFill>
                  <a:srgbClr val="FF0000"/>
                </a:solidFill>
                <a:latin typeface="Arial" panose="020B0604020202020204"/>
                <a:cs typeface="Arial" panose="020B0604020202020204"/>
              </a:rPr>
              <a:t>curing age </a:t>
            </a:r>
            <a:r>
              <a:rPr lang="en-US" altLang="zh-CN" sz="1600" kern="0" dirty="0">
                <a:latin typeface="Arial" panose="020B0604020202020204"/>
                <a:cs typeface="Arial" panose="020B0604020202020204"/>
              </a:rPr>
              <a:t>affects the carbonation depth.</a:t>
            </a:r>
          </a:p>
          <a:p>
            <a:pPr marL="719138" lvl="1" indent="-269875">
              <a:spcBef>
                <a:spcPts val="1180"/>
              </a:spcBef>
              <a:tabLst>
                <a:tab pos="719138" algn="l"/>
              </a:tabLst>
            </a:pPr>
            <a:r>
              <a:rPr lang="en-US" altLang="zh-CN" sz="1600" kern="0" dirty="0">
                <a:latin typeface="Arial" panose="020B0604020202020204"/>
                <a:cs typeface="Arial" panose="020B0604020202020204"/>
              </a:rPr>
              <a:t>4. Different </a:t>
            </a:r>
            <a:r>
              <a:rPr lang="en-US" altLang="zh-CN" sz="1600" kern="0" dirty="0">
                <a:solidFill>
                  <a:srgbClr val="FF0000"/>
                </a:solidFill>
                <a:latin typeface="Arial" panose="020B0604020202020204"/>
                <a:cs typeface="Arial" panose="020B0604020202020204"/>
              </a:rPr>
              <a:t>CO</a:t>
            </a:r>
            <a:r>
              <a:rPr lang="en-US" altLang="zh-CN" sz="1600" kern="0" baseline="-25000" dirty="0">
                <a:solidFill>
                  <a:srgbClr val="FF0000"/>
                </a:solidFill>
                <a:latin typeface="Arial" panose="020B0604020202020204"/>
                <a:cs typeface="Arial" panose="020B0604020202020204"/>
              </a:rPr>
              <a:t>2</a:t>
            </a:r>
            <a:r>
              <a:rPr lang="en-US" altLang="zh-CN" sz="1600" kern="0" dirty="0">
                <a:solidFill>
                  <a:srgbClr val="FF0000"/>
                </a:solidFill>
                <a:latin typeface="Arial" panose="020B0604020202020204"/>
                <a:cs typeface="Arial" panose="020B0604020202020204"/>
              </a:rPr>
              <a:t> concentration</a:t>
            </a:r>
            <a:r>
              <a:rPr lang="en-US" altLang="zh-CN" sz="1600" kern="0" dirty="0">
                <a:latin typeface="Arial" panose="020B0604020202020204"/>
                <a:cs typeface="Arial" panose="020B0604020202020204"/>
              </a:rPr>
              <a:t>, </a:t>
            </a:r>
          </a:p>
          <a:p>
            <a:pPr marL="447675" lvl="1" algn="l" rtl="0">
              <a:spcBef>
                <a:spcPts val="1180"/>
              </a:spcBef>
              <a:tabLst>
                <a:tab pos="629920" algn="l"/>
              </a:tabLst>
            </a:pPr>
            <a:r>
              <a:rPr lang="en-US" altLang="zh-CN" sz="1600" kern="0" dirty="0">
                <a:solidFill>
                  <a:schemeClr val="tx1"/>
                </a:solidFill>
                <a:latin typeface="Arial" panose="020B0604020202020204"/>
                <a:cs typeface="Arial" panose="020B0604020202020204"/>
              </a:rPr>
              <a:t> </a:t>
            </a:r>
            <a:endParaRPr lang="en-US" altLang="zh-CN" sz="1600" kern="0" dirty="0">
              <a:solidFill>
                <a:srgbClr val="FF0000"/>
              </a:solidFill>
              <a:latin typeface="Arial" panose="020B0604020202020204"/>
              <a:cs typeface="Arial" panose="020B0604020202020204"/>
            </a:endParaRPr>
          </a:p>
          <a:p>
            <a:pPr marL="733425" lvl="1" indent="-285750" algn="l" rtl="0">
              <a:spcBef>
                <a:spcPts val="1180"/>
              </a:spcBef>
              <a:buFont typeface="Arial" panose="020B0604020202020204" pitchFamily="34" charset="0"/>
              <a:buChar char="•"/>
              <a:tabLst>
                <a:tab pos="629920" algn="l"/>
              </a:tabLst>
            </a:pPr>
            <a:endParaRPr lang="en-US" altLang="zh-CN" sz="1600" kern="0" dirty="0">
              <a:solidFill>
                <a:schemeClr val="tx1"/>
              </a:solidFill>
              <a:latin typeface="Arial" panose="020B0604020202020204"/>
              <a:cs typeface="Arial" panose="020B0604020202020204"/>
            </a:endParaRP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21</a:t>
            </a:fld>
            <a:endParaRPr lang="en-US" altLang="zh-CN" spc="-5" dirty="0"/>
          </a:p>
        </p:txBody>
      </p:sp>
    </p:spTree>
    <p:extLst>
      <p:ext uri="{BB962C8B-B14F-4D97-AF65-F5344CB8AC3E}">
        <p14:creationId xmlns:p14="http://schemas.microsoft.com/office/powerpoint/2010/main" val="2972892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8200" y="457200"/>
            <a:ext cx="74676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Possible modifications of the test program</a:t>
            </a:r>
            <a:endParaRPr lang="zh-CN" altLang="en-US" sz="3200" b="1" spc="-10" dirty="0">
              <a:latin typeface="Calibri" panose="020F0502020204030204"/>
              <a:ea typeface="+mj-ea"/>
              <a:cs typeface="Calibri" panose="020F0502020204030204"/>
            </a:endParaRPr>
          </a:p>
        </p:txBody>
      </p:sp>
      <p:sp>
        <p:nvSpPr>
          <p:cNvPr id="4" name="object 4"/>
          <p:cNvSpPr txBox="1">
            <a:spLocks/>
          </p:cNvSpPr>
          <p:nvPr/>
        </p:nvSpPr>
        <p:spPr>
          <a:xfrm>
            <a:off x="381000" y="1371600"/>
            <a:ext cx="8305800" cy="5181600"/>
          </a:xfrm>
          <a:prstGeom prst="rect">
            <a:avLst/>
          </a:prstGeom>
          <a:ln>
            <a:noFill/>
          </a:ln>
        </p:spPr>
        <p:txBody>
          <a:bodyPr vert="horz" wrap="square" lIns="0" tIns="9525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7505" lvl="1" indent="-265430">
              <a:spcBef>
                <a:spcPts val="1180"/>
              </a:spcBef>
              <a:buFont typeface="Wingdings" panose="05000000000000000000" pitchFamily="2" charset="2"/>
              <a:buChar char="Ø"/>
              <a:tabLst>
                <a:tab pos="447040" algn="l"/>
              </a:tabLst>
            </a:pPr>
            <a:r>
              <a:rPr lang="en-US" altLang="zh-CN" sz="2000" kern="0" spc="-5" dirty="0">
                <a:solidFill>
                  <a:sysClr val="windowText" lastClr="000000"/>
                </a:solidFill>
                <a:latin typeface="Arial" panose="020B0604020202020204"/>
                <a:cs typeface="Arial" panose="020B0604020202020204"/>
              </a:rPr>
              <a:t>Discussion</a:t>
            </a:r>
          </a:p>
          <a:p>
            <a:pPr marL="719138" lvl="1" indent="-269875">
              <a:spcBef>
                <a:spcPts val="1180"/>
              </a:spcBef>
              <a:tabLst>
                <a:tab pos="719138" algn="l"/>
              </a:tabLst>
            </a:pPr>
            <a:r>
              <a:rPr lang="en-US" altLang="zh-CN" sz="1600" kern="0" dirty="0">
                <a:latin typeface="Arial" panose="020B0604020202020204"/>
                <a:cs typeface="Arial" panose="020B0604020202020204"/>
              </a:rPr>
              <a:t>1. Since carbonation depth of concrete is strongly affected by the real stress level, it is recommended to monitor the applied load in real-time.</a:t>
            </a:r>
          </a:p>
          <a:p>
            <a:pPr marL="719138" lvl="1" indent="-269875">
              <a:spcBef>
                <a:spcPts val="1180"/>
              </a:spcBef>
              <a:tabLst>
                <a:tab pos="719138" algn="l"/>
              </a:tabLst>
            </a:pPr>
            <a:r>
              <a:rPr lang="en-US" altLang="zh-CN" sz="1600" kern="0" dirty="0">
                <a:latin typeface="Arial" panose="020B0604020202020204"/>
                <a:cs typeface="Arial" panose="020B0604020202020204"/>
              </a:rPr>
              <a:t>2. Shall we consider the different surfaces during carbonation test?</a:t>
            </a:r>
          </a:p>
          <a:p>
            <a:pPr marL="719138" lvl="1" indent="-269875">
              <a:spcBef>
                <a:spcPts val="1180"/>
              </a:spcBef>
              <a:tabLst>
                <a:tab pos="719138" algn="l"/>
              </a:tabLst>
            </a:pPr>
            <a:r>
              <a:rPr lang="en-US" altLang="zh-CN" sz="1600" kern="0" dirty="0">
                <a:latin typeface="Arial" panose="020B0604020202020204"/>
                <a:cs typeface="Arial" panose="020B0604020202020204"/>
              </a:rPr>
              <a:t>3. Lime curing or not?</a:t>
            </a:r>
          </a:p>
          <a:p>
            <a:pPr marL="719138" lvl="1" indent="-269875">
              <a:spcBef>
                <a:spcPts val="1180"/>
              </a:spcBef>
              <a:tabLst>
                <a:tab pos="719138" algn="l"/>
              </a:tabLst>
            </a:pPr>
            <a:r>
              <a:rPr lang="en-US" altLang="zh-CN" sz="1600" kern="0" dirty="0">
                <a:latin typeface="Arial" panose="020B0604020202020204"/>
                <a:cs typeface="Arial" panose="020B0604020202020204"/>
              </a:rPr>
              <a:t>4. Deviation of labs, standardize the procedure</a:t>
            </a:r>
          </a:p>
          <a:p>
            <a:pPr marL="719138" lvl="1" indent="-269875">
              <a:spcBef>
                <a:spcPts val="1180"/>
              </a:spcBef>
              <a:tabLst>
                <a:tab pos="719138" algn="l"/>
              </a:tabLst>
            </a:pPr>
            <a:r>
              <a:rPr lang="en-US" altLang="zh-CN" sz="1600" kern="0" dirty="0">
                <a:latin typeface="Arial" panose="020B0604020202020204"/>
                <a:cs typeface="Arial" panose="020B0604020202020204"/>
              </a:rPr>
              <a:t>5. 1 hour or 24 hours, or both</a:t>
            </a:r>
          </a:p>
          <a:p>
            <a:pPr marL="449263" lvl="1">
              <a:spcBef>
                <a:spcPts val="1180"/>
              </a:spcBef>
              <a:tabLst>
                <a:tab pos="719138" algn="l"/>
              </a:tabLst>
            </a:pPr>
            <a:endParaRPr lang="en-US" altLang="zh-CN" sz="1600" kern="0" dirty="0">
              <a:latin typeface="Arial" panose="020B0604020202020204"/>
              <a:cs typeface="Arial" panose="020B0604020202020204"/>
            </a:endParaRPr>
          </a:p>
          <a:p>
            <a:pPr marL="719138" lvl="1" indent="-269875">
              <a:spcBef>
                <a:spcPts val="1180"/>
              </a:spcBef>
              <a:buAutoNum type="arabicPeriod"/>
              <a:tabLst>
                <a:tab pos="719138" algn="l"/>
              </a:tabLst>
            </a:pPr>
            <a:endParaRPr lang="en-US" altLang="zh-CN" sz="1600" kern="0" dirty="0">
              <a:latin typeface="Arial" panose="020B0604020202020204"/>
              <a:cs typeface="Arial" panose="020B0604020202020204"/>
            </a:endParaRPr>
          </a:p>
          <a:p>
            <a:pPr marL="790575" lvl="1" indent="-342900">
              <a:spcBef>
                <a:spcPts val="1180"/>
              </a:spcBef>
              <a:buAutoNum type="arabicPeriod"/>
              <a:tabLst>
                <a:tab pos="629920" algn="l"/>
              </a:tabLst>
            </a:pPr>
            <a:endParaRPr lang="en-US" altLang="zh-CN" sz="1600" kern="0" dirty="0">
              <a:latin typeface="Arial" panose="020B0604020202020204"/>
              <a:cs typeface="Arial" panose="020B0604020202020204"/>
            </a:endParaRP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22</a:t>
            </a:fld>
            <a:endParaRPr lang="en-US" altLang="zh-CN" spc="-5" dirty="0"/>
          </a:p>
        </p:txBody>
      </p:sp>
    </p:spTree>
    <p:extLst>
      <p:ext uri="{BB962C8B-B14F-4D97-AF65-F5344CB8AC3E}">
        <p14:creationId xmlns:p14="http://schemas.microsoft.com/office/powerpoint/2010/main" val="1847045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noChangeArrowheads="1"/>
          </p:cNvSpPr>
          <p:nvPr/>
        </p:nvSpPr>
        <p:spPr bwMode="auto">
          <a:xfrm>
            <a:off x="1066800" y="1905000"/>
            <a:ext cx="69342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514350" indent="-514350" eaLnBrk="1" hangingPunct="1">
              <a:spcBef>
                <a:spcPts val="1200"/>
              </a:spcBef>
              <a:buFont typeface="Arial" panose="020B0604020202020204" pitchFamily="34" charset="0"/>
              <a:buAutoNum type="arabicPeriod"/>
            </a:pPr>
            <a:r>
              <a:rPr lang="en-US" altLang="zh-CN" sz="2400" kern="0" dirty="0">
                <a:latin typeface="Arial" panose="020B0604020202020204" pitchFamily="34" charset="0"/>
              </a:rPr>
              <a:t>Scope and Applications</a:t>
            </a:r>
          </a:p>
          <a:p>
            <a:pPr marL="514350" indent="-514350" eaLnBrk="1" hangingPunct="1">
              <a:spcBef>
                <a:spcPts val="1200"/>
              </a:spcBef>
              <a:buFont typeface="Arial" panose="020B0604020202020204" pitchFamily="34" charset="0"/>
              <a:buAutoNum type="arabicPeriod"/>
            </a:pPr>
            <a:r>
              <a:rPr lang="en-US" altLang="zh-CN" sz="2400" kern="0" dirty="0">
                <a:latin typeface="Arial" panose="020B0604020202020204" pitchFamily="34" charset="0"/>
              </a:rPr>
              <a:t>Equipment </a:t>
            </a:r>
          </a:p>
          <a:p>
            <a:pPr marL="514350" indent="-514350" eaLnBrk="1" hangingPunct="1">
              <a:spcBef>
                <a:spcPts val="1200"/>
              </a:spcBef>
              <a:buFont typeface="Arial" panose="020B0604020202020204" pitchFamily="34" charset="0"/>
              <a:buAutoNum type="arabicPeriod"/>
            </a:pPr>
            <a:r>
              <a:rPr lang="en-US" altLang="zh-CN" sz="2400" kern="0" dirty="0">
                <a:latin typeface="Arial" panose="020B0604020202020204" pitchFamily="34" charset="0"/>
              </a:rPr>
              <a:t>Materials and Mix Design</a:t>
            </a:r>
          </a:p>
          <a:p>
            <a:pPr marL="514350" indent="-514350" eaLnBrk="1" hangingPunct="1">
              <a:spcBef>
                <a:spcPts val="1200"/>
              </a:spcBef>
              <a:buFont typeface="Arial" panose="020B0604020202020204" pitchFamily="34" charset="0"/>
              <a:buAutoNum type="arabicPeriod"/>
            </a:pPr>
            <a:r>
              <a:rPr lang="en-US" altLang="zh-CN" sz="2400" kern="0" dirty="0">
                <a:latin typeface="Arial" panose="020B0604020202020204" pitchFamily="34" charset="0"/>
              </a:rPr>
              <a:t>Preparation of Test Samples</a:t>
            </a:r>
          </a:p>
          <a:p>
            <a:pPr marL="514350" indent="-514350" eaLnBrk="1" hangingPunct="1">
              <a:spcBef>
                <a:spcPts val="1200"/>
              </a:spcBef>
              <a:buFont typeface="Arial" panose="020B0604020202020204" pitchFamily="34" charset="0"/>
              <a:buAutoNum type="arabicPeriod"/>
            </a:pPr>
            <a:r>
              <a:rPr lang="en-US" altLang="zh-CN" sz="2400" kern="0" dirty="0">
                <a:latin typeface="Arial" panose="020B0604020202020204" pitchFamily="34" charset="0"/>
              </a:rPr>
              <a:t>Schedule</a:t>
            </a:r>
          </a:p>
        </p:txBody>
      </p:sp>
      <p:sp>
        <p:nvSpPr>
          <p:cNvPr id="4" name="矩形 3"/>
          <p:cNvSpPr/>
          <p:nvPr/>
        </p:nvSpPr>
        <p:spPr>
          <a:xfrm>
            <a:off x="152400" y="457200"/>
            <a:ext cx="88392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Discussion on detailed plan of the 2</a:t>
            </a:r>
            <a:r>
              <a:rPr lang="en-US" altLang="zh-CN" sz="3200" b="1" spc="-10" baseline="30000" dirty="0">
                <a:ea typeface="+mj-ea"/>
                <a:cs typeface="Calibri" panose="020F0502020204030204"/>
              </a:rPr>
              <a:t>nd</a:t>
            </a:r>
            <a:r>
              <a:rPr lang="en-US" altLang="zh-CN" sz="3200" b="1" spc="-10" dirty="0">
                <a:ea typeface="+mj-ea"/>
                <a:cs typeface="Calibri" panose="020F0502020204030204"/>
              </a:rPr>
              <a:t> test series</a:t>
            </a:r>
            <a:endParaRPr lang="zh-CN" altLang="en-US" sz="3200" b="1" spc="-10" dirty="0">
              <a:latin typeface="Calibri" panose="020F0502020204030204"/>
              <a:ea typeface="+mj-ea"/>
              <a:cs typeface="Calibri" panose="020F0502020204030204"/>
            </a:endParaRP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23</a:t>
            </a:fld>
            <a:endParaRPr lang="en-US" altLang="zh-CN" spc="-5" dirty="0"/>
          </a:p>
        </p:txBody>
      </p:sp>
    </p:spTree>
    <p:extLst>
      <p:ext uri="{BB962C8B-B14F-4D97-AF65-F5344CB8AC3E}">
        <p14:creationId xmlns:p14="http://schemas.microsoft.com/office/powerpoint/2010/main" val="2708901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txBox="1"/>
          <p:nvPr/>
        </p:nvSpPr>
        <p:spPr>
          <a:xfrm>
            <a:off x="533400" y="1295400"/>
            <a:ext cx="8305799" cy="4526752"/>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1. Scope and Applications</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Scope</a:t>
            </a:r>
          </a:p>
          <a:p>
            <a:pPr marL="733425" lvl="1" indent="-285750" fontAlgn="base">
              <a:lnSpc>
                <a:spcPct val="120000"/>
              </a:lnSpc>
              <a:spcBef>
                <a:spcPts val="1180"/>
              </a:spcBef>
              <a:spcAft>
                <a:spcPct val="0"/>
              </a:spcAft>
              <a:buFont typeface="Arial" panose="020B0604020202020204" pitchFamily="34" charset="0"/>
              <a:buChar char="•"/>
              <a:tabLst>
                <a:tab pos="629920" algn="l"/>
              </a:tabLst>
            </a:pPr>
            <a:r>
              <a:rPr lang="en-US" kern="0" dirty="0">
                <a:latin typeface="Arial" panose="020B0604020202020204"/>
                <a:cs typeface="Arial" panose="020B0604020202020204"/>
                <a:sym typeface="Calibri" panose="020F0502020204030204" pitchFamily="34" charset="0"/>
              </a:rPr>
              <a:t>To determine durability of concrete </a:t>
            </a:r>
            <a:r>
              <a:rPr lang="en-US" altLang="zh-CN" kern="0" dirty="0">
                <a:solidFill>
                  <a:srgbClr val="FF0000"/>
                </a:solidFill>
                <a:latin typeface="Arial" panose="020B0604020202020204"/>
                <a:cs typeface="Arial" panose="020B0604020202020204"/>
                <a:sym typeface="Calibri" panose="020F0502020204030204" pitchFamily="34" charset="0"/>
              </a:rPr>
              <a:t>with SCMs </a:t>
            </a:r>
            <a:r>
              <a:rPr lang="en-US" kern="0" dirty="0">
                <a:latin typeface="Arial" panose="020B0604020202020204"/>
                <a:cs typeface="Arial" panose="020B0604020202020204"/>
                <a:sym typeface="Calibri" panose="020F0502020204030204" pitchFamily="34" charset="0"/>
              </a:rPr>
              <a:t>under combined actions of carbonation and compressive load.</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altLang="zh-CN" sz="2000" kern="0" spc="-5" dirty="0">
                <a:solidFill>
                  <a:sysClr val="windowText" lastClr="000000"/>
                </a:solidFill>
                <a:latin typeface="Arial" panose="020B0604020202020204"/>
                <a:cs typeface="Arial" panose="020B0604020202020204"/>
              </a:rPr>
              <a:t>Applied compressive load</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Carbonation and compression simultaneously.</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The pre-defined compressive stress ratios for this </a:t>
            </a:r>
            <a:r>
              <a:rPr lang="en-US" altLang="zh-CN" kern="0" dirty="0">
                <a:solidFill>
                  <a:srgbClr val="FF0000"/>
                </a:solidFill>
                <a:latin typeface="Arial" panose="020B0604020202020204"/>
                <a:cs typeface="Arial" panose="020B0604020202020204"/>
              </a:rPr>
              <a:t>second</a:t>
            </a:r>
            <a:r>
              <a:rPr lang="en-US" altLang="zh-CN" kern="0" dirty="0">
                <a:latin typeface="Arial" panose="020B0604020202020204"/>
                <a:cs typeface="Arial" panose="020B0604020202020204"/>
              </a:rPr>
              <a:t> round of comparative testing are </a:t>
            </a:r>
            <a:r>
              <a:rPr lang="en-US" altLang="zh-CN" kern="0" dirty="0">
                <a:solidFill>
                  <a:srgbClr val="FF0000"/>
                </a:solidFill>
                <a:latin typeface="Arial" panose="020B0604020202020204"/>
                <a:cs typeface="Arial" panose="020B0604020202020204"/>
              </a:rPr>
              <a:t>0.30, 0.60 (0.80 optional)</a:t>
            </a:r>
            <a:r>
              <a:rPr lang="en-US" altLang="zh-CN" kern="0" dirty="0">
                <a:latin typeface="Arial" panose="020B0604020202020204"/>
                <a:cs typeface="Arial" panose="020B0604020202020204"/>
              </a:rPr>
              <a:t>. A comparison will be made with the unloaded condition. </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3 specimens for each stress ratio.</a:t>
            </a:r>
            <a:endParaRPr lang="en-US" sz="1600" kern="0" dirty="0">
              <a:latin typeface="Arial" panose="020B0604020202020204"/>
              <a:cs typeface="Arial" panose="020B0604020202020204"/>
              <a:sym typeface="Calibri" panose="020F0502020204030204" pitchFamily="34" charset="0"/>
            </a:endParaRPr>
          </a:p>
        </p:txBody>
      </p:sp>
      <p:sp>
        <p:nvSpPr>
          <p:cNvPr id="5" name="矩形 4"/>
          <p:cNvSpPr/>
          <p:nvPr/>
        </p:nvSpPr>
        <p:spPr>
          <a:xfrm>
            <a:off x="152400" y="457200"/>
            <a:ext cx="88392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Discussion on detailed plan of the 2</a:t>
            </a:r>
            <a:r>
              <a:rPr lang="en-US" altLang="zh-CN" sz="3200" b="1" spc="-10" baseline="30000" dirty="0">
                <a:ea typeface="+mj-ea"/>
                <a:cs typeface="Calibri" panose="020F0502020204030204"/>
              </a:rPr>
              <a:t>nd</a:t>
            </a:r>
            <a:r>
              <a:rPr lang="en-US" altLang="zh-CN" sz="3200" b="1" spc="-10" dirty="0">
                <a:ea typeface="+mj-ea"/>
                <a:cs typeface="Calibri" panose="020F0502020204030204"/>
              </a:rPr>
              <a:t> test series</a:t>
            </a:r>
            <a:endParaRPr lang="zh-CN" altLang="en-US" sz="3200" b="1" spc="-10" dirty="0">
              <a:latin typeface="Calibri" panose="020F0502020204030204"/>
              <a:ea typeface="+mj-ea"/>
              <a:cs typeface="Calibri" panose="020F0502020204030204"/>
            </a:endParaRP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24</a:t>
            </a:fld>
            <a:endParaRPr lang="en-US" altLang="zh-CN" spc="-5" dirty="0"/>
          </a:p>
        </p:txBody>
      </p:sp>
    </p:spTree>
    <p:extLst>
      <p:ext uri="{BB962C8B-B14F-4D97-AF65-F5344CB8AC3E}">
        <p14:creationId xmlns:p14="http://schemas.microsoft.com/office/powerpoint/2010/main" val="3333127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txBox="1"/>
          <p:nvPr/>
        </p:nvSpPr>
        <p:spPr>
          <a:xfrm>
            <a:off x="533400" y="1295400"/>
            <a:ext cx="8305799" cy="4015843"/>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2. Equipment </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Loading device </a:t>
            </a:r>
          </a:p>
          <a:p>
            <a:pPr marL="733425" lvl="1" indent="-285750" fontAlgn="base">
              <a:lnSpc>
                <a:spcPct val="120000"/>
              </a:lnSpc>
              <a:spcBef>
                <a:spcPts val="1180"/>
              </a:spcBef>
              <a:spcAft>
                <a:spcPct val="0"/>
              </a:spcAft>
              <a:buFont typeface="Arial" panose="020B0604020202020204" pitchFamily="34" charset="0"/>
              <a:buChar char="•"/>
              <a:tabLst>
                <a:tab pos="629920" algn="l"/>
              </a:tabLst>
            </a:pPr>
            <a:r>
              <a:rPr lang="en-US" kern="0" dirty="0">
                <a:latin typeface="Arial" panose="020B0604020202020204"/>
                <a:cs typeface="Arial" panose="020B0604020202020204"/>
                <a:sym typeface="Calibri" panose="020F0502020204030204" pitchFamily="34" charset="0"/>
              </a:rPr>
              <a:t>Using a bolt-and-spring system</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altLang="zh-CN" sz="2000" kern="0" spc="-5" dirty="0">
                <a:solidFill>
                  <a:sysClr val="windowText" lastClr="000000"/>
                </a:solidFill>
                <a:latin typeface="Arial" panose="020B0604020202020204"/>
                <a:cs typeface="Arial" panose="020B0604020202020204"/>
              </a:rPr>
              <a:t>Carbonation chamber</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Temperature: 20 ± 2 ℃</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Relative humidity: 65 ± 5%</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CO</a:t>
            </a:r>
            <a:r>
              <a:rPr lang="en-US" altLang="zh-CN" kern="0" baseline="-25000" dirty="0">
                <a:latin typeface="Arial" panose="020B0604020202020204"/>
                <a:cs typeface="Arial" panose="020B0604020202020204"/>
              </a:rPr>
              <a:t>2</a:t>
            </a:r>
            <a:r>
              <a:rPr lang="en-US" altLang="zh-CN" kern="0" dirty="0">
                <a:latin typeface="Arial" panose="020B0604020202020204"/>
                <a:cs typeface="Arial" panose="020B0604020202020204"/>
              </a:rPr>
              <a:t> concentration: </a:t>
            </a:r>
            <a:r>
              <a:rPr lang="en-US" altLang="zh-CN" kern="0" dirty="0">
                <a:solidFill>
                  <a:srgbClr val="FF0000"/>
                </a:solidFill>
                <a:latin typeface="Arial" panose="020B0604020202020204"/>
                <a:cs typeface="Arial" panose="020B0604020202020204"/>
              </a:rPr>
              <a:t>0.035%, 2% and 20%</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solidFill>
                  <a:srgbClr val="FF0000"/>
                </a:solidFill>
                <a:latin typeface="Arial" panose="020B0604020202020204"/>
                <a:cs typeface="Arial" panose="020B0604020202020204"/>
              </a:rPr>
              <a:t>Size: </a:t>
            </a:r>
            <a:r>
              <a:rPr lang="en-US" altLang="zh-CN" kern="0" dirty="0">
                <a:latin typeface="Arial" panose="020B0604020202020204"/>
                <a:cs typeface="Arial" panose="020B0604020202020204"/>
              </a:rPr>
              <a:t>at least 9~12 specimens with loading device</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62662" y="1295400"/>
            <a:ext cx="2786062"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52400" y="457200"/>
            <a:ext cx="88392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Discussion on detailed plan of the 2</a:t>
            </a:r>
            <a:r>
              <a:rPr lang="en-US" altLang="zh-CN" sz="3200" b="1" spc="-10" baseline="30000" dirty="0">
                <a:ea typeface="+mj-ea"/>
                <a:cs typeface="Calibri" panose="020F0502020204030204"/>
              </a:rPr>
              <a:t>nd</a:t>
            </a:r>
            <a:r>
              <a:rPr lang="en-US" altLang="zh-CN" sz="3200" b="1" spc="-10" dirty="0">
                <a:ea typeface="+mj-ea"/>
                <a:cs typeface="Calibri" panose="020F0502020204030204"/>
              </a:rPr>
              <a:t> test series</a:t>
            </a:r>
            <a:endParaRPr lang="zh-CN" altLang="en-US" sz="3200" b="1" spc="-10" dirty="0">
              <a:latin typeface="Calibri" panose="020F0502020204030204"/>
              <a:ea typeface="+mj-ea"/>
              <a:cs typeface="Calibri" panose="020F0502020204030204"/>
            </a:endParaRP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25</a:t>
            </a:fld>
            <a:endParaRPr lang="en-US" altLang="zh-CN" spc="-5" dirty="0"/>
          </a:p>
        </p:txBody>
      </p:sp>
    </p:spTree>
    <p:extLst>
      <p:ext uri="{BB962C8B-B14F-4D97-AF65-F5344CB8AC3E}">
        <p14:creationId xmlns:p14="http://schemas.microsoft.com/office/powerpoint/2010/main" val="2034817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txBox="1"/>
          <p:nvPr/>
        </p:nvSpPr>
        <p:spPr>
          <a:xfrm>
            <a:off x="533400" y="1295400"/>
            <a:ext cx="8305799" cy="3030958"/>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3. Materials and Mix Design</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Mix proportion</a:t>
            </a:r>
            <a:endParaRPr lang="en-US" altLang="zh-CN" sz="2000" kern="0" spc="-5" dirty="0">
              <a:solidFill>
                <a:sysClr val="windowText" lastClr="000000"/>
              </a:solidFill>
              <a:latin typeface="Arial" panose="020B0604020202020204"/>
              <a:cs typeface="Arial" panose="020B0604020202020204"/>
            </a:endParaRPr>
          </a:p>
          <a:p>
            <a:pPr marL="733425" lvl="1" indent="-285750" fontAlgn="base">
              <a:lnSpc>
                <a:spcPct val="120000"/>
              </a:lnSpc>
              <a:spcBef>
                <a:spcPts val="60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Cement type: CEM I 42.5</a:t>
            </a:r>
          </a:p>
          <a:p>
            <a:pPr marL="733425" lvl="1" indent="-285750" fontAlgn="base">
              <a:lnSpc>
                <a:spcPct val="120000"/>
              </a:lnSpc>
              <a:spcBef>
                <a:spcPts val="600"/>
              </a:spcBef>
              <a:spcAft>
                <a:spcPct val="0"/>
              </a:spcAft>
              <a:buFont typeface="Arial" panose="020B0604020202020204" pitchFamily="34" charset="0"/>
              <a:buChar char="•"/>
              <a:tabLst>
                <a:tab pos="629920" algn="l"/>
              </a:tabLst>
              <a:defRPr/>
            </a:pPr>
            <a:r>
              <a:rPr lang="en-US" altLang="zh-CN" kern="0" dirty="0">
                <a:solidFill>
                  <a:srgbClr val="FF0000"/>
                </a:solidFill>
                <a:latin typeface="Arial" panose="020B0604020202020204"/>
                <a:cs typeface="Arial" panose="020B0604020202020204"/>
              </a:rPr>
              <a:t>FA</a:t>
            </a:r>
            <a:r>
              <a:rPr lang="en-US" altLang="zh-CN" kern="0" dirty="0">
                <a:latin typeface="Arial" panose="020B0604020202020204"/>
                <a:cs typeface="Arial" panose="020B0604020202020204"/>
              </a:rPr>
              <a:t>: 30% substitution of cement</a:t>
            </a:r>
          </a:p>
          <a:p>
            <a:pPr marL="733425" lvl="1" indent="-285750" fontAlgn="base">
              <a:lnSpc>
                <a:spcPct val="120000"/>
              </a:lnSpc>
              <a:spcBef>
                <a:spcPts val="600"/>
              </a:spcBef>
              <a:spcAft>
                <a:spcPct val="0"/>
              </a:spcAft>
              <a:buFont typeface="Arial" panose="020B0604020202020204" pitchFamily="34" charset="0"/>
              <a:buChar char="•"/>
              <a:tabLst>
                <a:tab pos="629920" algn="l"/>
              </a:tabLst>
              <a:defRPr/>
            </a:pPr>
            <a:r>
              <a:rPr lang="en-US" altLang="zh-CN" kern="0" dirty="0">
                <a:solidFill>
                  <a:srgbClr val="FF0000"/>
                </a:solidFill>
                <a:latin typeface="Arial" panose="020B0604020202020204"/>
                <a:cs typeface="Arial" panose="020B0604020202020204"/>
              </a:rPr>
              <a:t>BFS</a:t>
            </a:r>
            <a:r>
              <a:rPr lang="en-US" altLang="zh-CN" kern="0" dirty="0">
                <a:latin typeface="Arial" panose="020B0604020202020204"/>
                <a:cs typeface="Arial" panose="020B0604020202020204"/>
              </a:rPr>
              <a:t>: 50% substitution of cement</a:t>
            </a:r>
          </a:p>
          <a:p>
            <a:pPr marL="733425" lvl="1" indent="-285750" fontAlgn="base">
              <a:lnSpc>
                <a:spcPct val="120000"/>
              </a:lnSpc>
              <a:spcBef>
                <a:spcPts val="600"/>
              </a:spcBef>
              <a:spcAft>
                <a:spcPct val="0"/>
              </a:spcAft>
              <a:buFont typeface="Arial" panose="020B0604020202020204" pitchFamily="34" charset="0"/>
              <a:buChar char="•"/>
              <a:tabLst>
                <a:tab pos="629920" algn="l"/>
              </a:tabLst>
              <a:defRPr/>
            </a:pPr>
            <a:r>
              <a:rPr lang="en-US" altLang="zh-CN" kern="0" dirty="0" err="1">
                <a:latin typeface="Arial" panose="020B0604020202020204"/>
                <a:cs typeface="Arial" panose="020B0604020202020204"/>
              </a:rPr>
              <a:t>Superplasticizer</a:t>
            </a:r>
            <a:r>
              <a:rPr lang="en-US" altLang="zh-CN" kern="0" dirty="0">
                <a:latin typeface="Arial" panose="020B0604020202020204"/>
                <a:cs typeface="Arial" panose="020B0604020202020204"/>
              </a:rPr>
              <a:t>: </a:t>
            </a:r>
            <a:r>
              <a:rPr lang="en-US" altLang="zh-CN" kern="0" dirty="0" err="1">
                <a:latin typeface="Arial" panose="020B0604020202020204"/>
                <a:cs typeface="Arial" panose="020B0604020202020204"/>
              </a:rPr>
              <a:t>Polycarboxylates</a:t>
            </a:r>
            <a:r>
              <a:rPr lang="en-US" altLang="zh-CN" kern="0" dirty="0">
                <a:latin typeface="Arial" panose="020B0604020202020204"/>
                <a:cs typeface="Arial" panose="020B0604020202020204"/>
              </a:rPr>
              <a:t> </a:t>
            </a:r>
            <a:r>
              <a:rPr lang="en-US" altLang="zh-CN" kern="0" dirty="0" err="1">
                <a:latin typeface="Arial" panose="020B0604020202020204"/>
                <a:cs typeface="Arial" panose="020B0604020202020204"/>
              </a:rPr>
              <a:t>superplasticizer</a:t>
            </a:r>
            <a:r>
              <a:rPr lang="en-US" altLang="zh-CN" kern="0" dirty="0">
                <a:latin typeface="Arial" panose="020B0604020202020204"/>
                <a:cs typeface="Arial" panose="020B0604020202020204"/>
              </a:rPr>
              <a:t>, adjust the amount to make the slump of 110±10 mm.</a:t>
            </a:r>
          </a:p>
        </p:txBody>
      </p:sp>
      <p:graphicFrame>
        <p:nvGraphicFramePr>
          <p:cNvPr id="5" name="表格 4"/>
          <p:cNvGraphicFramePr>
            <a:graphicFrameLocks noGrp="1"/>
          </p:cNvGraphicFramePr>
          <p:nvPr>
            <p:extLst>
              <p:ext uri="{D42A27DB-BD31-4B8C-83A1-F6EECF244321}">
                <p14:modId xmlns:p14="http://schemas.microsoft.com/office/powerpoint/2010/main" val="1093320661"/>
              </p:ext>
            </p:extLst>
          </p:nvPr>
        </p:nvGraphicFramePr>
        <p:xfrm>
          <a:off x="636813" y="4495800"/>
          <a:ext cx="8382001" cy="1680351"/>
        </p:xfrm>
        <a:graphic>
          <a:graphicData uri="http://schemas.openxmlformats.org/drawingml/2006/table">
            <a:tbl>
              <a:tblPr/>
              <a:tblGrid>
                <a:gridCol w="493613">
                  <a:extLst>
                    <a:ext uri="{9D8B030D-6E8A-4147-A177-3AD203B41FA5}">
                      <a16:colId xmlns:a16="http://schemas.microsoft.com/office/drawing/2014/main" val="20000"/>
                    </a:ext>
                  </a:extLst>
                </a:gridCol>
                <a:gridCol w="818685">
                  <a:extLst>
                    <a:ext uri="{9D8B030D-6E8A-4147-A177-3AD203B41FA5}">
                      <a16:colId xmlns:a16="http://schemas.microsoft.com/office/drawing/2014/main" val="20001"/>
                    </a:ext>
                  </a:extLst>
                </a:gridCol>
                <a:gridCol w="455429">
                  <a:extLst>
                    <a:ext uri="{9D8B030D-6E8A-4147-A177-3AD203B41FA5}">
                      <a16:colId xmlns:a16="http://schemas.microsoft.com/office/drawing/2014/main" val="20002"/>
                    </a:ext>
                  </a:extLst>
                </a:gridCol>
                <a:gridCol w="668854">
                  <a:extLst>
                    <a:ext uri="{9D8B030D-6E8A-4147-A177-3AD203B41FA5}">
                      <a16:colId xmlns:a16="http://schemas.microsoft.com/office/drawing/2014/main" val="20003"/>
                    </a:ext>
                  </a:extLst>
                </a:gridCol>
                <a:gridCol w="788663">
                  <a:extLst>
                    <a:ext uri="{9D8B030D-6E8A-4147-A177-3AD203B41FA5}">
                      <a16:colId xmlns:a16="http://schemas.microsoft.com/office/drawing/2014/main" val="20004"/>
                    </a:ext>
                  </a:extLst>
                </a:gridCol>
                <a:gridCol w="1387105">
                  <a:extLst>
                    <a:ext uri="{9D8B030D-6E8A-4147-A177-3AD203B41FA5}">
                      <a16:colId xmlns:a16="http://schemas.microsoft.com/office/drawing/2014/main" val="20005"/>
                    </a:ext>
                  </a:extLst>
                </a:gridCol>
                <a:gridCol w="1600256">
                  <a:extLst>
                    <a:ext uri="{9D8B030D-6E8A-4147-A177-3AD203B41FA5}">
                      <a16:colId xmlns:a16="http://schemas.microsoft.com/office/drawing/2014/main" val="20006"/>
                    </a:ext>
                  </a:extLst>
                </a:gridCol>
                <a:gridCol w="1457287">
                  <a:extLst>
                    <a:ext uri="{9D8B030D-6E8A-4147-A177-3AD203B41FA5}">
                      <a16:colId xmlns:a16="http://schemas.microsoft.com/office/drawing/2014/main" val="20007"/>
                    </a:ext>
                  </a:extLst>
                </a:gridCol>
                <a:gridCol w="712109">
                  <a:extLst>
                    <a:ext uri="{9D8B030D-6E8A-4147-A177-3AD203B41FA5}">
                      <a16:colId xmlns:a16="http://schemas.microsoft.com/office/drawing/2014/main" val="20008"/>
                    </a:ext>
                  </a:extLst>
                </a:gridCol>
              </a:tblGrid>
              <a:tr h="650286">
                <a:tc>
                  <a:txBody>
                    <a:bodyPr/>
                    <a:lstStyle/>
                    <a:p>
                      <a:pPr algn="ctr">
                        <a:spcAft>
                          <a:spcPts val="0"/>
                        </a:spcAft>
                      </a:pPr>
                      <a:r>
                        <a:rPr lang="en-US" altLang="zh-CN" sz="1200" b="1" kern="100" baseline="0" dirty="0">
                          <a:effectLst/>
                          <a:latin typeface="Times New Roman" panose="02020603050405020304" pitchFamily="18" charset="0"/>
                          <a:ea typeface="宋体" panose="02010600030101010101" pitchFamily="2" charset="-122"/>
                          <a:cs typeface="Times New Roman" panose="02020603050405020304" pitchFamily="18" charset="0"/>
                        </a:rPr>
                        <a:t>NO</a:t>
                      </a:r>
                      <a:endParaRPr lang="zh-CN" sz="1200" b="1"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effectLst/>
                          <a:latin typeface="Times New Roman" panose="02020603050405020304" pitchFamily="18" charset="0"/>
                          <a:cs typeface="Times New Roman" panose="02020603050405020304" pitchFamily="18" charset="0"/>
                        </a:rPr>
                        <a:t>Cement</a:t>
                      </a:r>
                      <a:endParaRPr lang="zh-CN" sz="1200" b="1" kern="100" dirty="0">
                        <a:effectLst/>
                        <a:latin typeface="Times New Roman" panose="02020603050405020304" pitchFamily="18" charset="0"/>
                        <a:cs typeface="Times New Roman" panose="02020603050405020304" pitchFamily="18" charset="0"/>
                      </a:endParaRPr>
                    </a:p>
                    <a:p>
                      <a:pPr algn="ctr">
                        <a:spcAft>
                          <a:spcPts val="0"/>
                        </a:spcAft>
                      </a:pPr>
                      <a:r>
                        <a:rPr lang="en-US" sz="1200" b="1" kern="100" dirty="0">
                          <a:effectLst/>
                          <a:latin typeface="Times New Roman" panose="02020603050405020304" pitchFamily="18" charset="0"/>
                          <a:cs typeface="Times New Roman" panose="02020603050405020304" pitchFamily="18" charset="0"/>
                        </a:rPr>
                        <a:t>(kg/m</a:t>
                      </a:r>
                      <a:r>
                        <a:rPr lang="en-US" sz="1200" b="1" kern="100" baseline="30000" dirty="0">
                          <a:effectLst/>
                          <a:latin typeface="Times New Roman" panose="02020603050405020304" pitchFamily="18" charset="0"/>
                          <a:cs typeface="Times New Roman" panose="02020603050405020304" pitchFamily="18" charset="0"/>
                        </a:rPr>
                        <a:t>3</a:t>
                      </a:r>
                      <a:r>
                        <a:rPr lang="en-US" sz="1200" b="1" kern="100" baseline="0" dirty="0">
                          <a:effectLst/>
                          <a:latin typeface="Times New Roman" panose="02020603050405020304" pitchFamily="18" charset="0"/>
                          <a:cs typeface="Times New Roman" panose="02020603050405020304" pitchFamily="18" charset="0"/>
                        </a:rPr>
                        <a:t>)</a:t>
                      </a:r>
                      <a:endParaRPr lang="zh-CN" sz="1200" b="1"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w/c</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SCMs</a:t>
                      </a:r>
                      <a:endParaRPr 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effectLst/>
                          <a:latin typeface="Times New Roman" panose="02020603050405020304" pitchFamily="18" charset="0"/>
                          <a:cs typeface="Times New Roman" panose="02020603050405020304" pitchFamily="18" charset="0"/>
                        </a:rPr>
                        <a:t>Water</a:t>
                      </a:r>
                      <a:endParaRPr lang="zh-CN" sz="1200" b="1" kern="100" dirty="0">
                        <a:effectLst/>
                        <a:latin typeface="Times New Roman" panose="02020603050405020304" pitchFamily="18" charset="0"/>
                        <a:cs typeface="Times New Roman" panose="02020603050405020304" pitchFamily="18" charset="0"/>
                      </a:endParaRPr>
                    </a:p>
                    <a:p>
                      <a:pPr algn="ctr">
                        <a:spcAft>
                          <a:spcPts val="0"/>
                        </a:spcAft>
                      </a:pPr>
                      <a:r>
                        <a:rPr lang="en-US" altLang="zh-CN" sz="1200" b="1" kern="100" dirty="0">
                          <a:effectLst/>
                          <a:latin typeface="Times New Roman" panose="02020603050405020304" pitchFamily="18" charset="0"/>
                          <a:cs typeface="Times New Roman" panose="02020603050405020304" pitchFamily="18" charset="0"/>
                        </a:rPr>
                        <a:t>(kg/m</a:t>
                      </a:r>
                      <a:r>
                        <a:rPr lang="en-US" altLang="zh-CN" sz="1200" b="1" kern="100" baseline="30000" dirty="0">
                          <a:effectLst/>
                          <a:latin typeface="Times New Roman" panose="02020603050405020304" pitchFamily="18" charset="0"/>
                          <a:cs typeface="Times New Roman" panose="02020603050405020304" pitchFamily="18" charset="0"/>
                        </a:rPr>
                        <a:t>3</a:t>
                      </a:r>
                      <a:r>
                        <a:rPr lang="en-US" altLang="zh-CN" sz="1200" b="1" kern="100" baseline="0" dirty="0">
                          <a:effectLst/>
                          <a:latin typeface="Times New Roman" panose="02020603050405020304" pitchFamily="18" charset="0"/>
                          <a:cs typeface="Times New Roman" panose="02020603050405020304" pitchFamily="18" charset="0"/>
                        </a:rPr>
                        <a:t>)</a:t>
                      </a:r>
                      <a:endParaRPr lang="zh-CN" altLang="zh-CN" sz="1200" b="1" kern="100" baseline="0" dirty="0">
                        <a:effectLst/>
                        <a:latin typeface="Times New Roman" panose="02020603050405020304" pitchFamily="18" charset="0"/>
                        <a:ea typeface="+mn-ea"/>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effectLst/>
                          <a:latin typeface="Times New Roman" panose="02020603050405020304" pitchFamily="18" charset="0"/>
                          <a:cs typeface="Times New Roman" panose="02020603050405020304" pitchFamily="18" charset="0"/>
                        </a:rPr>
                        <a:t>Fine aggregate</a:t>
                      </a:r>
                      <a:endParaRPr lang="zh-CN" sz="1200" b="1" kern="100" dirty="0">
                        <a:effectLst/>
                        <a:latin typeface="Times New Roman" panose="02020603050405020304" pitchFamily="18" charset="0"/>
                        <a:cs typeface="Times New Roman" panose="02020603050405020304" pitchFamily="18" charset="0"/>
                      </a:endParaRPr>
                    </a:p>
                    <a:p>
                      <a:pPr algn="ctr">
                        <a:spcAft>
                          <a:spcPts val="0"/>
                        </a:spcAft>
                      </a:pPr>
                      <a:r>
                        <a:rPr lang="en-US" altLang="zh-CN" sz="1200" b="1" kern="100" dirty="0">
                          <a:effectLst/>
                          <a:latin typeface="Times New Roman" panose="02020603050405020304" pitchFamily="18" charset="0"/>
                          <a:cs typeface="Times New Roman" panose="02020603050405020304" pitchFamily="18" charset="0"/>
                        </a:rPr>
                        <a:t>(kg/m</a:t>
                      </a:r>
                      <a:r>
                        <a:rPr lang="en-US" altLang="zh-CN" sz="1200" b="1" kern="100" baseline="30000" dirty="0">
                          <a:effectLst/>
                          <a:latin typeface="Times New Roman" panose="02020603050405020304" pitchFamily="18" charset="0"/>
                          <a:cs typeface="Times New Roman" panose="02020603050405020304" pitchFamily="18" charset="0"/>
                        </a:rPr>
                        <a:t>3</a:t>
                      </a:r>
                      <a:r>
                        <a:rPr lang="en-US" altLang="zh-CN" sz="1200" b="1" kern="100" baseline="0" dirty="0">
                          <a:effectLst/>
                          <a:latin typeface="Times New Roman" panose="02020603050405020304" pitchFamily="18" charset="0"/>
                          <a:cs typeface="Times New Roman" panose="02020603050405020304" pitchFamily="18" charset="0"/>
                        </a:rPr>
                        <a:t>)</a:t>
                      </a:r>
                      <a:endParaRPr lang="zh-CN" altLang="zh-CN" sz="1200" b="1" kern="100" baseline="0" dirty="0">
                        <a:effectLst/>
                        <a:latin typeface="Times New Roman" panose="02020603050405020304" pitchFamily="18" charset="0"/>
                        <a:ea typeface="+mn-ea"/>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effectLst/>
                          <a:latin typeface="Times New Roman" panose="02020603050405020304" pitchFamily="18" charset="0"/>
                          <a:cs typeface="Times New Roman" panose="02020603050405020304" pitchFamily="18" charset="0"/>
                        </a:rPr>
                        <a:t>Coarse aggregate</a:t>
                      </a:r>
                      <a:endParaRPr lang="zh-CN" sz="1200" b="1" kern="100" dirty="0">
                        <a:effectLst/>
                        <a:latin typeface="Times New Roman" panose="02020603050405020304" pitchFamily="18" charset="0"/>
                        <a:cs typeface="Times New Roman" panose="02020603050405020304" pitchFamily="18" charset="0"/>
                      </a:endParaRPr>
                    </a:p>
                    <a:p>
                      <a:pPr algn="ctr">
                        <a:spcAft>
                          <a:spcPts val="0"/>
                        </a:spcAft>
                      </a:pPr>
                      <a:r>
                        <a:rPr lang="en-US" altLang="zh-CN" sz="1200" b="1" kern="100" dirty="0">
                          <a:effectLst/>
                          <a:latin typeface="Times New Roman" panose="02020603050405020304" pitchFamily="18" charset="0"/>
                          <a:cs typeface="Times New Roman" panose="02020603050405020304" pitchFamily="18" charset="0"/>
                        </a:rPr>
                        <a:t>(kg/m</a:t>
                      </a:r>
                      <a:r>
                        <a:rPr lang="en-US" altLang="zh-CN" sz="1200" b="1" kern="100" baseline="30000" dirty="0">
                          <a:effectLst/>
                          <a:latin typeface="Times New Roman" panose="02020603050405020304" pitchFamily="18" charset="0"/>
                          <a:cs typeface="Times New Roman" panose="02020603050405020304" pitchFamily="18" charset="0"/>
                        </a:rPr>
                        <a:t>3</a:t>
                      </a:r>
                      <a:r>
                        <a:rPr lang="en-US" altLang="zh-CN" sz="1200" b="1" kern="100" baseline="0" dirty="0">
                          <a:effectLst/>
                          <a:latin typeface="Times New Roman" panose="02020603050405020304" pitchFamily="18" charset="0"/>
                          <a:cs typeface="Times New Roman" panose="02020603050405020304" pitchFamily="18" charset="0"/>
                        </a:rPr>
                        <a:t>)</a:t>
                      </a:r>
                      <a:endParaRPr lang="zh-CN" altLang="zh-CN" sz="1200" b="1" kern="100" baseline="0" dirty="0">
                        <a:effectLst/>
                        <a:latin typeface="Times New Roman" panose="02020603050405020304" pitchFamily="18" charset="0"/>
                        <a:ea typeface="+mn-ea"/>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err="1">
                          <a:effectLst/>
                          <a:latin typeface="Times New Roman" panose="02020603050405020304" pitchFamily="18" charset="0"/>
                          <a:cs typeface="Times New Roman" panose="02020603050405020304" pitchFamily="18" charset="0"/>
                        </a:rPr>
                        <a:t>Superplastizer</a:t>
                      </a:r>
                      <a:endParaRPr lang="zh-CN" sz="1200" b="1" kern="100" dirty="0">
                        <a:effectLst/>
                        <a:latin typeface="Times New Roman" panose="02020603050405020304" pitchFamily="18" charset="0"/>
                        <a:cs typeface="Times New Roman" panose="02020603050405020304" pitchFamily="18" charset="0"/>
                      </a:endParaRPr>
                    </a:p>
                    <a:p>
                      <a:pPr algn="ctr">
                        <a:spcAft>
                          <a:spcPts val="0"/>
                        </a:spcAft>
                      </a:pPr>
                      <a:r>
                        <a:rPr lang="en-US" altLang="zh-CN" sz="1200" b="1" kern="100" dirty="0">
                          <a:effectLst/>
                          <a:latin typeface="Times New Roman" panose="02020603050405020304" pitchFamily="18" charset="0"/>
                          <a:cs typeface="Times New Roman" panose="02020603050405020304" pitchFamily="18" charset="0"/>
                        </a:rPr>
                        <a:t>(kg/m</a:t>
                      </a:r>
                      <a:r>
                        <a:rPr lang="en-US" altLang="zh-CN" sz="1200" b="1" kern="100" baseline="30000" dirty="0">
                          <a:effectLst/>
                          <a:latin typeface="Times New Roman" panose="02020603050405020304" pitchFamily="18" charset="0"/>
                          <a:cs typeface="Times New Roman" panose="02020603050405020304" pitchFamily="18" charset="0"/>
                        </a:rPr>
                        <a:t>3</a:t>
                      </a:r>
                      <a:r>
                        <a:rPr lang="en-US" altLang="zh-CN" sz="1200" b="1" kern="100" baseline="0" dirty="0">
                          <a:effectLst/>
                          <a:latin typeface="Times New Roman" panose="02020603050405020304" pitchFamily="18" charset="0"/>
                          <a:cs typeface="Times New Roman" panose="02020603050405020304" pitchFamily="18" charset="0"/>
                        </a:rPr>
                        <a:t>)</a:t>
                      </a:r>
                      <a:endParaRPr lang="zh-CN" altLang="zh-CN" sz="1200" b="1" kern="100" baseline="0" dirty="0">
                        <a:effectLst/>
                        <a:latin typeface="Times New Roman" panose="02020603050405020304" pitchFamily="18" charset="0"/>
                        <a:ea typeface="+mn-ea"/>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effectLst/>
                          <a:latin typeface="Times New Roman" panose="02020603050405020304" pitchFamily="18" charset="0"/>
                          <a:cs typeface="Times New Roman" panose="02020603050405020304" pitchFamily="18" charset="0"/>
                        </a:rPr>
                        <a:t>Slump</a:t>
                      </a:r>
                      <a:endParaRPr lang="zh-CN" sz="1200" b="1" kern="100" dirty="0">
                        <a:effectLst/>
                        <a:latin typeface="Times New Roman" panose="02020603050405020304" pitchFamily="18" charset="0"/>
                        <a:cs typeface="Times New Roman" panose="02020603050405020304" pitchFamily="18" charset="0"/>
                      </a:endParaRPr>
                    </a:p>
                    <a:p>
                      <a:pPr algn="ctr">
                        <a:spcAft>
                          <a:spcPts val="0"/>
                        </a:spcAft>
                      </a:pPr>
                      <a:r>
                        <a:rPr lang="en-US" sz="1200" b="1" kern="100" dirty="0">
                          <a:effectLst/>
                          <a:latin typeface="Times New Roman" panose="02020603050405020304" pitchFamily="18" charset="0"/>
                          <a:cs typeface="Times New Roman" panose="02020603050405020304" pitchFamily="18" charset="0"/>
                        </a:rPr>
                        <a:t>(mm)</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35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RF</a:t>
                      </a:r>
                      <a:endParaRPr lang="zh-CN"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kern="100" dirty="0">
                          <a:effectLst/>
                          <a:latin typeface="Times New Roman" panose="02020603050405020304" pitchFamily="18" charset="0"/>
                          <a:cs typeface="Times New Roman" panose="02020603050405020304" pitchFamily="18" charset="0"/>
                        </a:rPr>
                        <a:t>330</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0.6</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198</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719</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1162</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(As</a:t>
                      </a:r>
                      <a:r>
                        <a:rPr lang="en-US" sz="1400" kern="100" baseline="0" dirty="0">
                          <a:effectLst/>
                          <a:latin typeface="Times New Roman" panose="02020603050405020304" pitchFamily="18" charset="0"/>
                          <a:cs typeface="Times New Roman" panose="02020603050405020304" pitchFamily="18" charset="0"/>
                        </a:rPr>
                        <a:t> needed</a:t>
                      </a:r>
                      <a:r>
                        <a:rPr lang="en-US" sz="1400" kern="100" dirty="0">
                          <a:effectLst/>
                          <a:latin typeface="Times New Roman" panose="02020603050405020304" pitchFamily="18" charset="0"/>
                          <a:cs typeface="Times New Roman" panose="02020603050405020304" pitchFamily="18" charset="0"/>
                        </a:rPr>
                        <a: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110</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35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FA</a:t>
                      </a:r>
                      <a:endParaRPr lang="zh-CN"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kern="100" dirty="0">
                          <a:solidFill>
                            <a:schemeClr val="tx1"/>
                          </a:solidFill>
                          <a:effectLst/>
                          <a:latin typeface="Times New Roman" panose="02020603050405020304" pitchFamily="18" charset="0"/>
                          <a:cs typeface="Times New Roman" panose="02020603050405020304" pitchFamily="18" charset="0"/>
                        </a:rPr>
                        <a:t>231</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0.6</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99</a:t>
                      </a:r>
                      <a:endParaRPr lang="zh-CN"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198</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719</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1162</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(As</a:t>
                      </a:r>
                      <a:r>
                        <a:rPr lang="en-US" sz="1400" kern="100" baseline="0" dirty="0">
                          <a:effectLst/>
                          <a:latin typeface="Times New Roman" panose="02020603050405020304" pitchFamily="18" charset="0"/>
                          <a:cs typeface="Times New Roman" panose="02020603050405020304" pitchFamily="18" charset="0"/>
                        </a:rPr>
                        <a:t> needed</a:t>
                      </a:r>
                      <a:r>
                        <a:rPr lang="en-US" sz="1400" kern="100" dirty="0">
                          <a:effectLst/>
                          <a:latin typeface="Times New Roman" panose="02020603050405020304" pitchFamily="18" charset="0"/>
                          <a:cs typeface="Times New Roman" panose="02020603050405020304" pitchFamily="18" charset="0"/>
                        </a:rPr>
                        <a: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110</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35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BFS</a:t>
                      </a:r>
                      <a:endParaRPr lang="zh-CN"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kern="100" dirty="0">
                          <a:solidFill>
                            <a:schemeClr val="tx1"/>
                          </a:solidFill>
                          <a:effectLst/>
                          <a:latin typeface="Times New Roman" panose="02020603050405020304" pitchFamily="18" charset="0"/>
                          <a:cs typeface="Times New Roman" panose="02020603050405020304" pitchFamily="18" charset="0"/>
                        </a:rPr>
                        <a:t>165</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0.6</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165</a:t>
                      </a:r>
                      <a:endParaRPr lang="zh-CN"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198</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719</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1162</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(As</a:t>
                      </a:r>
                      <a:r>
                        <a:rPr lang="en-US" sz="1400" kern="100" baseline="0" dirty="0">
                          <a:effectLst/>
                          <a:latin typeface="Times New Roman" panose="02020603050405020304" pitchFamily="18" charset="0"/>
                          <a:cs typeface="Times New Roman" panose="02020603050405020304" pitchFamily="18" charset="0"/>
                        </a:rPr>
                        <a:t> needed</a:t>
                      </a:r>
                      <a:r>
                        <a:rPr lang="en-US" sz="1400" kern="100" dirty="0">
                          <a:effectLst/>
                          <a:latin typeface="Times New Roman" panose="02020603050405020304" pitchFamily="18" charset="0"/>
                          <a:cs typeface="Times New Roman" panose="02020603050405020304" pitchFamily="18" charset="0"/>
                        </a:rPr>
                        <a: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Times New Roman" panose="02020603050405020304" pitchFamily="18" charset="0"/>
                          <a:cs typeface="Times New Roman" panose="02020603050405020304" pitchFamily="18" charset="0"/>
                        </a:rPr>
                        <a:t>110</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矩形 5"/>
          <p:cNvSpPr/>
          <p:nvPr/>
        </p:nvSpPr>
        <p:spPr>
          <a:xfrm>
            <a:off x="152400" y="457200"/>
            <a:ext cx="88392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Discussion on detailed plan of the 2</a:t>
            </a:r>
            <a:r>
              <a:rPr lang="en-US" altLang="zh-CN" sz="3200" b="1" spc="-10" baseline="30000" dirty="0">
                <a:ea typeface="+mj-ea"/>
                <a:cs typeface="Calibri" panose="020F0502020204030204"/>
              </a:rPr>
              <a:t>nd</a:t>
            </a:r>
            <a:r>
              <a:rPr lang="en-US" altLang="zh-CN" sz="3200" b="1" spc="-10" dirty="0">
                <a:ea typeface="+mj-ea"/>
                <a:cs typeface="Calibri" panose="020F0502020204030204"/>
              </a:rPr>
              <a:t> test series</a:t>
            </a:r>
            <a:endParaRPr lang="zh-CN" altLang="en-US" sz="3200" b="1" spc="-10" dirty="0">
              <a:latin typeface="Calibri" panose="020F0502020204030204"/>
              <a:ea typeface="+mj-ea"/>
              <a:cs typeface="Calibri" panose="020F0502020204030204"/>
            </a:endParaRP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26</a:t>
            </a:fld>
            <a:endParaRPr lang="en-US" altLang="zh-CN" spc="-5" dirty="0"/>
          </a:p>
        </p:txBody>
      </p:sp>
    </p:spTree>
    <p:extLst>
      <p:ext uri="{BB962C8B-B14F-4D97-AF65-F5344CB8AC3E}">
        <p14:creationId xmlns:p14="http://schemas.microsoft.com/office/powerpoint/2010/main" val="2369315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txBox="1"/>
          <p:nvPr/>
        </p:nvSpPr>
        <p:spPr>
          <a:xfrm>
            <a:off x="533400" y="1341947"/>
            <a:ext cx="8305799" cy="3397212"/>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4. Preparation of Test Samples</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Concrete specimen </a:t>
            </a:r>
          </a:p>
          <a:p>
            <a:pPr marL="733425" lvl="1" indent="-285750" fontAlgn="base">
              <a:lnSpc>
                <a:spcPct val="120000"/>
              </a:lnSpc>
              <a:spcBef>
                <a:spcPts val="600"/>
              </a:spcBef>
              <a:buFont typeface="Arial" panose="020B0604020202020204" pitchFamily="34" charset="0"/>
              <a:buChar char="•"/>
              <a:tabLst>
                <a:tab pos="629920" algn="l"/>
              </a:tabLst>
              <a:defRPr/>
            </a:pPr>
            <a:r>
              <a:rPr lang="en-US" altLang="zh-CN" kern="0" dirty="0">
                <a:latin typeface="Arial" panose="020B0604020202020204"/>
                <a:cs typeface="Arial" panose="020B0604020202020204"/>
              </a:rPr>
              <a:t>Plain concrete without reinforcement. </a:t>
            </a:r>
          </a:p>
          <a:p>
            <a:pPr marL="733425" lvl="1" indent="-285750" fontAlgn="base">
              <a:lnSpc>
                <a:spcPct val="120000"/>
              </a:lnSpc>
              <a:spcBef>
                <a:spcPts val="600"/>
              </a:spcBef>
              <a:buFont typeface="Arial" panose="020B0604020202020204" pitchFamily="34" charset="0"/>
              <a:buChar char="•"/>
              <a:tabLst>
                <a:tab pos="629920" algn="l"/>
              </a:tabLst>
              <a:defRPr/>
            </a:pPr>
            <a:r>
              <a:rPr lang="en-US" altLang="zh-CN" kern="0" dirty="0">
                <a:latin typeface="Arial" panose="020B0604020202020204"/>
                <a:cs typeface="Arial" panose="020B0604020202020204"/>
              </a:rPr>
              <a:t>Number: At least 3 cubes and </a:t>
            </a:r>
            <a:r>
              <a:rPr lang="en-US" altLang="zh-CN" kern="0" dirty="0">
                <a:solidFill>
                  <a:srgbClr val="FF0000"/>
                </a:solidFill>
                <a:latin typeface="Arial" panose="020B0604020202020204"/>
                <a:cs typeface="Arial" panose="020B0604020202020204"/>
              </a:rPr>
              <a:t>21</a:t>
            </a:r>
            <a:r>
              <a:rPr lang="en-US" altLang="zh-CN" kern="0" dirty="0">
                <a:latin typeface="Arial" panose="020B0604020202020204"/>
                <a:cs typeface="Arial" panose="020B0604020202020204"/>
              </a:rPr>
              <a:t> prisms (100×100×300 mm</a:t>
            </a:r>
            <a:r>
              <a:rPr lang="en-US" altLang="zh-CN" kern="0" baseline="30000" dirty="0">
                <a:latin typeface="Arial" panose="020B0604020202020204"/>
                <a:cs typeface="Arial" panose="020B0604020202020204"/>
              </a:rPr>
              <a:t>3</a:t>
            </a:r>
            <a:r>
              <a:rPr lang="en-US" altLang="zh-CN" kern="0" dirty="0">
                <a:latin typeface="Arial" panose="020B0604020202020204"/>
                <a:cs typeface="Arial" panose="020B0604020202020204"/>
              </a:rPr>
              <a:t>) </a:t>
            </a:r>
            <a:r>
              <a:rPr lang="en-US" altLang="zh-CN" kern="0" dirty="0">
                <a:solidFill>
                  <a:srgbClr val="FF0000"/>
                </a:solidFill>
                <a:latin typeface="Arial" panose="020B0604020202020204"/>
                <a:cs typeface="Arial" panose="020B0604020202020204"/>
              </a:rPr>
              <a:t>for one series (one concrete mix)</a:t>
            </a:r>
            <a:r>
              <a:rPr lang="en-US" altLang="zh-CN" kern="0" dirty="0">
                <a:latin typeface="Arial" panose="020B0604020202020204"/>
                <a:cs typeface="Arial" panose="020B0604020202020204"/>
              </a:rPr>
              <a:t>. </a:t>
            </a:r>
          </a:p>
          <a:p>
            <a:pPr marL="714375">
              <a:spcBef>
                <a:spcPts val="600"/>
              </a:spcBef>
              <a:defRPr/>
            </a:pPr>
            <a:r>
              <a:rPr lang="en-US" altLang="zh-CN" dirty="0">
                <a:latin typeface="Arial" panose="020B0604020202020204" pitchFamily="34" charset="0"/>
                <a:cs typeface="Arial" panose="020B0604020202020204" pitchFamily="34" charset="0"/>
              </a:rPr>
              <a:t>Group I: 3 cubes for compressive strength test (</a:t>
            </a:r>
            <a:r>
              <a:rPr lang="en-US" altLang="zh-CN" i="1" dirty="0" err="1">
                <a:latin typeface="Arial" panose="020B0604020202020204" pitchFamily="34" charset="0"/>
                <a:cs typeface="Arial" panose="020B0604020202020204" pitchFamily="34" charset="0"/>
              </a:rPr>
              <a:t>f</a:t>
            </a:r>
            <a:r>
              <a:rPr lang="en-US" altLang="zh-CN" i="1" baseline="-25000" dirty="0" err="1">
                <a:latin typeface="Arial" panose="020B0604020202020204" pitchFamily="34" charset="0"/>
                <a:cs typeface="Arial" panose="020B0604020202020204" pitchFamily="34" charset="0"/>
              </a:rPr>
              <a:t>cc</a:t>
            </a:r>
            <a:r>
              <a:rPr lang="en-US" altLang="zh-CN" dirty="0">
                <a:latin typeface="Arial" panose="020B0604020202020204" pitchFamily="34" charset="0"/>
                <a:cs typeface="Arial" panose="020B0604020202020204" pitchFamily="34" charset="0"/>
              </a:rPr>
              <a:t>); </a:t>
            </a:r>
          </a:p>
          <a:p>
            <a:pPr marL="714375">
              <a:defRPr/>
            </a:pPr>
            <a:r>
              <a:rPr lang="en-US" altLang="zh-CN" dirty="0">
                <a:latin typeface="Arial" panose="020B0604020202020204" pitchFamily="34" charset="0"/>
                <a:cs typeface="Arial" panose="020B0604020202020204" pitchFamily="34" charset="0"/>
              </a:rPr>
              <a:t>Group II: 3 prisms for compressive strength test (</a:t>
            </a:r>
            <a:r>
              <a:rPr lang="en-US" altLang="zh-CN" i="1" dirty="0" err="1">
                <a:latin typeface="Arial" panose="020B0604020202020204" pitchFamily="34" charset="0"/>
                <a:cs typeface="Arial" panose="020B0604020202020204" pitchFamily="34" charset="0"/>
              </a:rPr>
              <a:t>f</a:t>
            </a:r>
            <a:r>
              <a:rPr lang="en-US" altLang="zh-CN" i="1" baseline="-25000" dirty="0" err="1">
                <a:latin typeface="Arial" panose="020B0604020202020204" pitchFamily="34" charset="0"/>
                <a:cs typeface="Arial" panose="020B0604020202020204" pitchFamily="34" charset="0"/>
              </a:rPr>
              <a:t>cp</a:t>
            </a:r>
            <a:r>
              <a:rPr lang="en-US" altLang="zh-CN" dirty="0">
                <a:latin typeface="Arial" panose="020B0604020202020204" pitchFamily="34" charset="0"/>
                <a:cs typeface="Arial" panose="020B0604020202020204" pitchFamily="34" charset="0"/>
              </a:rPr>
              <a:t>); </a:t>
            </a:r>
          </a:p>
          <a:p>
            <a:pPr marL="714375">
              <a:defRPr/>
            </a:pPr>
            <a:r>
              <a:rPr lang="en-US" altLang="zh-CN" dirty="0">
                <a:latin typeface="Arial" panose="020B0604020202020204" pitchFamily="34" charset="0"/>
                <a:cs typeface="Arial" panose="020B0604020202020204" pitchFamily="34" charset="0"/>
              </a:rPr>
              <a:t>Group III: </a:t>
            </a:r>
            <a:r>
              <a:rPr lang="en-US" altLang="zh-CN" dirty="0">
                <a:solidFill>
                  <a:srgbClr val="FF0000"/>
                </a:solidFill>
                <a:latin typeface="Arial" panose="020B0604020202020204" pitchFamily="34" charset="0"/>
                <a:cs typeface="Arial" panose="020B0604020202020204" pitchFamily="34" charset="0"/>
              </a:rPr>
              <a:t>18</a:t>
            </a:r>
            <a:r>
              <a:rPr lang="en-US" altLang="zh-CN" dirty="0">
                <a:latin typeface="Arial" panose="020B0604020202020204" pitchFamily="34" charset="0"/>
                <a:cs typeface="Arial" panose="020B0604020202020204" pitchFamily="34" charset="0"/>
              </a:rPr>
              <a:t> for carbonation with the stress ratio </a:t>
            </a:r>
            <a:r>
              <a:rPr lang="en-US" altLang="zh-CN" dirty="0">
                <a:solidFill>
                  <a:srgbClr val="FF0000"/>
                </a:solidFill>
                <a:latin typeface="Arial" panose="020B0604020202020204" pitchFamily="34" charset="0"/>
                <a:cs typeface="Arial" panose="020B0604020202020204" pitchFamily="34" charset="0"/>
              </a:rPr>
              <a:t>0, 0.3, 0.6</a:t>
            </a:r>
            <a:r>
              <a:rPr lang="en-US" altLang="zh-CN" dirty="0">
                <a:latin typeface="Arial" panose="020B0604020202020204" pitchFamily="34" charset="0"/>
                <a:cs typeface="Arial" panose="020B0604020202020204" pitchFamily="34" charset="0"/>
              </a:rPr>
              <a:t>, (0.8), CO</a:t>
            </a:r>
            <a:r>
              <a:rPr lang="en-US" altLang="zh-CN" baseline="-25000" dirty="0">
                <a:latin typeface="Arial" panose="020B0604020202020204" pitchFamily="34" charset="0"/>
                <a:cs typeface="Arial" panose="020B0604020202020204" pitchFamily="34" charset="0"/>
              </a:rPr>
              <a:t>2</a:t>
            </a:r>
            <a:r>
              <a:rPr lang="en-US" altLang="zh-CN" dirty="0">
                <a:latin typeface="Arial" panose="020B0604020202020204" pitchFamily="34" charset="0"/>
                <a:cs typeface="Arial" panose="020B0604020202020204" pitchFamily="34" charset="0"/>
              </a:rPr>
              <a:t> concentration </a:t>
            </a:r>
            <a:r>
              <a:rPr lang="en-US" altLang="zh-CN" dirty="0">
                <a:solidFill>
                  <a:srgbClr val="FF0000"/>
                </a:solidFill>
                <a:latin typeface="Arial" panose="020B0604020202020204" pitchFamily="34" charset="0"/>
                <a:cs typeface="Arial" panose="020B0604020202020204" pitchFamily="34" charset="0"/>
              </a:rPr>
              <a:t>2% and 20%. </a:t>
            </a:r>
            <a:r>
              <a:rPr lang="en-US" altLang="zh-CN" kern="0" dirty="0">
                <a:solidFill>
                  <a:srgbClr val="FF0000"/>
                </a:solidFill>
                <a:latin typeface="Arial" panose="020B0604020202020204"/>
                <a:cs typeface="Arial" panose="020B0604020202020204"/>
              </a:rPr>
              <a:t>(3 stress ratio, 2 CO</a:t>
            </a:r>
            <a:r>
              <a:rPr lang="en-US" altLang="zh-CN" kern="0" baseline="-25000" dirty="0">
                <a:solidFill>
                  <a:srgbClr val="FF0000"/>
                </a:solidFill>
                <a:latin typeface="Arial" panose="020B0604020202020204"/>
                <a:cs typeface="Arial" panose="020B0604020202020204"/>
              </a:rPr>
              <a:t>2</a:t>
            </a:r>
            <a:r>
              <a:rPr lang="en-US" altLang="zh-CN" kern="0" dirty="0">
                <a:solidFill>
                  <a:srgbClr val="FF0000"/>
                </a:solidFill>
                <a:latin typeface="Arial" panose="020B0604020202020204"/>
                <a:cs typeface="Arial" panose="020B0604020202020204"/>
              </a:rPr>
              <a:t> concentration, triplicate)</a:t>
            </a:r>
            <a:endParaRPr lang="en-US" altLang="zh-CN" dirty="0">
              <a:latin typeface="Arial" panose="020B0604020202020204" pitchFamily="34" charset="0"/>
              <a:cs typeface="Arial" panose="020B0604020202020204" pitchFamily="34" charset="0"/>
            </a:endParaRPr>
          </a:p>
        </p:txBody>
      </p:sp>
      <p:sp>
        <p:nvSpPr>
          <p:cNvPr id="5" name="矩形 4"/>
          <p:cNvSpPr/>
          <p:nvPr/>
        </p:nvSpPr>
        <p:spPr>
          <a:xfrm>
            <a:off x="152400" y="457200"/>
            <a:ext cx="88392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Discussion on detailed plan of the 2</a:t>
            </a:r>
            <a:r>
              <a:rPr lang="en-US" altLang="zh-CN" sz="3200" b="1" spc="-10" baseline="30000" dirty="0">
                <a:ea typeface="+mj-ea"/>
                <a:cs typeface="Calibri" panose="020F0502020204030204"/>
              </a:rPr>
              <a:t>nd</a:t>
            </a:r>
            <a:r>
              <a:rPr lang="en-US" altLang="zh-CN" sz="3200" b="1" spc="-10" dirty="0">
                <a:ea typeface="+mj-ea"/>
                <a:cs typeface="Calibri" panose="020F0502020204030204"/>
              </a:rPr>
              <a:t> test series</a:t>
            </a:r>
            <a:endParaRPr lang="zh-CN" altLang="en-US" sz="3200" b="1" spc="-10" dirty="0">
              <a:latin typeface="Calibri" panose="020F0502020204030204"/>
              <a:ea typeface="+mj-ea"/>
              <a:cs typeface="Calibri" panose="020F0502020204030204"/>
            </a:endParaRPr>
          </a:p>
        </p:txBody>
      </p:sp>
      <p:graphicFrame>
        <p:nvGraphicFramePr>
          <p:cNvPr id="2" name="表格 1"/>
          <p:cNvGraphicFramePr>
            <a:graphicFrameLocks noGrp="1"/>
          </p:cNvGraphicFramePr>
          <p:nvPr>
            <p:extLst>
              <p:ext uri="{D42A27DB-BD31-4B8C-83A1-F6EECF244321}">
                <p14:modId xmlns:p14="http://schemas.microsoft.com/office/powerpoint/2010/main" val="2361834564"/>
              </p:ext>
            </p:extLst>
          </p:nvPr>
        </p:nvGraphicFramePr>
        <p:xfrm>
          <a:off x="715464" y="4797430"/>
          <a:ext cx="7987665" cy="1600199"/>
        </p:xfrm>
        <a:graphic>
          <a:graphicData uri="http://schemas.openxmlformats.org/drawingml/2006/table">
            <a:tbl>
              <a:tblPr firstRow="1" bandRow="1">
                <a:tableStyleId>{5C22544A-7EE6-4342-B048-85BDC9FD1C3A}</a:tableStyleId>
              </a:tblPr>
              <a:tblGrid>
                <a:gridCol w="1081405">
                  <a:extLst>
                    <a:ext uri="{9D8B030D-6E8A-4147-A177-3AD203B41FA5}">
                      <a16:colId xmlns:a16="http://schemas.microsoft.com/office/drawing/2014/main" val="20000"/>
                    </a:ext>
                  </a:extLst>
                </a:gridCol>
                <a:gridCol w="3351530">
                  <a:extLst>
                    <a:ext uri="{9D8B030D-6E8A-4147-A177-3AD203B41FA5}">
                      <a16:colId xmlns:a16="http://schemas.microsoft.com/office/drawing/2014/main" val="20001"/>
                    </a:ext>
                  </a:extLst>
                </a:gridCol>
                <a:gridCol w="3554730">
                  <a:extLst>
                    <a:ext uri="{9D8B030D-6E8A-4147-A177-3AD203B41FA5}">
                      <a16:colId xmlns:a16="http://schemas.microsoft.com/office/drawing/2014/main" val="20002"/>
                    </a:ext>
                  </a:extLst>
                </a:gridCol>
              </a:tblGrid>
              <a:tr h="425492">
                <a:tc>
                  <a:txBody>
                    <a:bodyPr/>
                    <a:lstStyle/>
                    <a:p>
                      <a:pPr algn="ctr"/>
                      <a:r>
                        <a:rPr lang="en-US" altLang="zh-CN" sz="1400" dirty="0">
                          <a:latin typeface="Arial" panose="020B0604020202020204" pitchFamily="34" charset="0"/>
                          <a:cs typeface="Arial" panose="020B0604020202020204" pitchFamily="34" charset="0"/>
                        </a:rPr>
                        <a:t>GROUP</a:t>
                      </a:r>
                      <a:r>
                        <a:rPr lang="en-US" altLang="zh-CN" sz="1400" baseline="0" dirty="0">
                          <a:latin typeface="Arial" panose="020B0604020202020204" pitchFamily="34" charset="0"/>
                          <a:cs typeface="Arial" panose="020B0604020202020204" pitchFamily="34" charset="0"/>
                        </a:rPr>
                        <a:t> III</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Specimens (2%</a:t>
                      </a:r>
                      <a:r>
                        <a:rPr lang="en-US" altLang="zh-CN" sz="1400" baseline="0" dirty="0">
                          <a:latin typeface="Arial" panose="020B0604020202020204" pitchFamily="34" charset="0"/>
                          <a:cs typeface="Arial" panose="020B0604020202020204" pitchFamily="34" charset="0"/>
                        </a:rPr>
                        <a:t> CO</a:t>
                      </a:r>
                      <a:r>
                        <a:rPr lang="en-US" altLang="zh-CN" sz="1400" baseline="-25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Specimens (20% CO</a:t>
                      </a:r>
                      <a:r>
                        <a:rPr lang="en-US" altLang="zh-CN" sz="1400" baseline="-25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91569">
                <a:tc>
                  <a:txBody>
                    <a:bodyPr/>
                    <a:lstStyle/>
                    <a:p>
                      <a:pPr marL="0" algn="ctr">
                        <a:spcAft>
                          <a:spcPts val="0"/>
                        </a:spcAft>
                      </a:pPr>
                      <a:r>
                        <a:rPr lang="en-US" alt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RF</a:t>
                      </a:r>
                      <a:endParaRPr lang="zh-CN" altLang="en-US"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RF-0-2%, RF-0.3-2%, RF-0.6-2%</a:t>
                      </a:r>
                      <a:endParaRPr lang="zh-CN" altLang="en-US"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RF-0-20%, RF-0.3-20%, RF-0.6-20%</a:t>
                      </a:r>
                      <a:endParaRPr lang="zh-CN" altLang="en-US"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10001"/>
                  </a:ext>
                </a:extLst>
              </a:tr>
              <a:tr h="391569">
                <a:tc>
                  <a:txBody>
                    <a:bodyPr/>
                    <a:lstStyle/>
                    <a:p>
                      <a:pPr marL="0" algn="ctr">
                        <a:spcAft>
                          <a:spcPts val="0"/>
                        </a:spcAft>
                      </a:pPr>
                      <a:r>
                        <a:rPr lang="en-US" alt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FA</a:t>
                      </a:r>
                      <a:endParaRPr lang="zh-CN" altLang="en-US"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FA-0-2%, FA-0.3-2%, FA-0.6-2%</a:t>
                      </a:r>
                      <a:endParaRPr lang="zh-CN" altLang="en-US"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zh-CN" sz="1600" kern="100" dirty="0">
                          <a:solidFill>
                            <a:schemeClr val="tx1"/>
                          </a:solidFill>
                          <a:effectLst/>
                          <a:latin typeface="Times New Roman" panose="02020603050405020304" pitchFamily="18" charset="0"/>
                          <a:ea typeface="+mn-ea"/>
                          <a:cs typeface="Times New Roman" panose="02020603050405020304" pitchFamily="18" charset="0"/>
                        </a:rPr>
                        <a:t>FA-0-20%, FA-0.3-20%, FA-0.6-20%</a:t>
                      </a:r>
                      <a:endParaRPr lang="zh-CN" altLang="en-US" sz="1600" kern="1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391569">
                <a:tc>
                  <a:txBody>
                    <a:bodyPr/>
                    <a:lstStyle/>
                    <a:p>
                      <a:pPr marL="0" algn="ctr">
                        <a:spcAft>
                          <a:spcPts val="0"/>
                        </a:spcAft>
                      </a:pPr>
                      <a:r>
                        <a:rPr lang="en-US" alt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BFS</a:t>
                      </a:r>
                      <a:endParaRPr lang="zh-CN" altLang="en-US"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zh-CN"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BFS-0-2%, BFS-0.3-2%, BFS-0.6-2%</a:t>
                      </a:r>
                      <a:endParaRPr lang="zh-CN" altLang="en-US" sz="1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ltLang="zh-CN" sz="1600" kern="100" dirty="0">
                          <a:solidFill>
                            <a:schemeClr val="tx1"/>
                          </a:solidFill>
                          <a:effectLst/>
                          <a:latin typeface="Times New Roman" panose="02020603050405020304" pitchFamily="18" charset="0"/>
                          <a:ea typeface="+mn-ea"/>
                          <a:cs typeface="Times New Roman" panose="02020603050405020304" pitchFamily="18" charset="0"/>
                        </a:rPr>
                        <a:t>BFS-0-2%, BFS-0.3-20%, BFS-0.6-20%</a:t>
                      </a:r>
                      <a:endParaRPr lang="zh-CN" altLang="en-US" sz="1600" kern="1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3" name="灯片编号占位符 2"/>
          <p:cNvSpPr>
            <a:spLocks noGrp="1"/>
          </p:cNvSpPr>
          <p:nvPr>
            <p:ph type="sldNum" sz="quarter" idx="7"/>
          </p:nvPr>
        </p:nvSpPr>
        <p:spPr/>
        <p:txBody>
          <a:bodyPr/>
          <a:lstStyle/>
          <a:p>
            <a:pPr marL="34290">
              <a:lnSpc>
                <a:spcPts val="1620"/>
              </a:lnSpc>
            </a:pPr>
            <a:fld id="{81D60167-4931-47E6-BA6A-407CBD079E47}" type="slidenum">
              <a:rPr lang="en-US" altLang="zh-CN" spc="-5" smtClean="0"/>
              <a:t>27</a:t>
            </a:fld>
            <a:endParaRPr lang="en-US" altLang="zh-CN" spc="-5" dirty="0"/>
          </a:p>
        </p:txBody>
      </p:sp>
    </p:spTree>
    <p:extLst>
      <p:ext uri="{BB962C8B-B14F-4D97-AF65-F5344CB8AC3E}">
        <p14:creationId xmlns:p14="http://schemas.microsoft.com/office/powerpoint/2010/main" val="2803818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txBox="1"/>
          <p:nvPr/>
        </p:nvSpPr>
        <p:spPr>
          <a:xfrm>
            <a:off x="533400" y="1295400"/>
            <a:ext cx="8305799" cy="1061188"/>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4. Preparation of Test Samples</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Curing</a:t>
            </a:r>
            <a:endParaRPr lang="en-US" altLang="zh-CN" kern="0" dirty="0">
              <a:latin typeface="Arial" panose="020B0604020202020204"/>
              <a:cs typeface="Arial" panose="020B0604020202020204"/>
            </a:endParaRPr>
          </a:p>
        </p:txBody>
      </p:sp>
      <p:graphicFrame>
        <p:nvGraphicFramePr>
          <p:cNvPr id="7" name="Group 264"/>
          <p:cNvGraphicFramePr>
            <a:graphicFrameLocks noGrp="1"/>
          </p:cNvGraphicFramePr>
          <p:nvPr>
            <p:custDataLst>
              <p:tags r:id="rId1"/>
            </p:custDataLst>
            <p:extLst>
              <p:ext uri="{D42A27DB-BD31-4B8C-83A1-F6EECF244321}">
                <p14:modId xmlns:p14="http://schemas.microsoft.com/office/powerpoint/2010/main" val="2169122479"/>
              </p:ext>
            </p:extLst>
          </p:nvPr>
        </p:nvGraphicFramePr>
        <p:xfrm>
          <a:off x="538164" y="2438400"/>
          <a:ext cx="8224836" cy="3810000"/>
        </p:xfrm>
        <a:graphic>
          <a:graphicData uri="http://schemas.openxmlformats.org/drawingml/2006/table">
            <a:tbl>
              <a:tblPr/>
              <a:tblGrid>
                <a:gridCol w="3030054">
                  <a:extLst>
                    <a:ext uri="{9D8B030D-6E8A-4147-A177-3AD203B41FA5}">
                      <a16:colId xmlns:a16="http://schemas.microsoft.com/office/drawing/2014/main" val="20000"/>
                    </a:ext>
                  </a:extLst>
                </a:gridCol>
                <a:gridCol w="1731594">
                  <a:extLst>
                    <a:ext uri="{9D8B030D-6E8A-4147-A177-3AD203B41FA5}">
                      <a16:colId xmlns:a16="http://schemas.microsoft.com/office/drawing/2014/main" val="20001"/>
                    </a:ext>
                  </a:extLst>
                </a:gridCol>
                <a:gridCol w="1731594">
                  <a:extLst>
                    <a:ext uri="{9D8B030D-6E8A-4147-A177-3AD203B41FA5}">
                      <a16:colId xmlns:a16="http://schemas.microsoft.com/office/drawing/2014/main" val="20002"/>
                    </a:ext>
                  </a:extLst>
                </a:gridCol>
                <a:gridCol w="1731594">
                  <a:extLst>
                    <a:ext uri="{9D8B030D-6E8A-4147-A177-3AD203B41FA5}">
                      <a16:colId xmlns:a16="http://schemas.microsoft.com/office/drawing/2014/main" val="20003"/>
                    </a:ext>
                  </a:extLst>
                </a:gridCol>
              </a:tblGrid>
              <a:tr h="458291">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b="1" kern="100" dirty="0">
                          <a:solidFill>
                            <a:schemeClr val="tx1"/>
                          </a:solidFill>
                          <a:effectLst/>
                          <a:latin typeface="Times New Roman" panose="02020603050405020304" pitchFamily="18" charset="0"/>
                          <a:ea typeface="+mn-ea"/>
                          <a:cs typeface="Times New Roman" panose="02020603050405020304" pitchFamily="18" charset="0"/>
                        </a:rPr>
                        <a:t>Procedure of the curing</a:t>
                      </a:r>
                      <a:endParaRPr lang="zh-CN" sz="1400" b="1"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kern="100" dirty="0">
                          <a:solidFill>
                            <a:schemeClr val="tx1"/>
                          </a:solidFill>
                          <a:effectLst/>
                          <a:latin typeface="Times New Roman" panose="02020603050405020304" pitchFamily="18" charset="0"/>
                          <a:ea typeface="+mn-ea"/>
                          <a:cs typeface="Times New Roman" panose="02020603050405020304" pitchFamily="18" charset="0"/>
                        </a:rPr>
                        <a:t>Group Ⅰ</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Group Ⅱ</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Group Ⅲ</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9764">
                <a:tc>
                  <a:txBody>
                    <a:bodyPr/>
                    <a:lstStyle/>
                    <a:p>
                      <a:pPr algn="just">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Test aim for each group</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altLang="zh-CN" sz="1400" dirty="0">
                          <a:latin typeface="Times New Roman" panose="02020603050405020304" pitchFamily="18" charset="0"/>
                          <a:cs typeface="Times New Roman" panose="02020603050405020304" pitchFamily="18" charset="0"/>
                        </a:rPr>
                        <a:t>3 cubes for compressive strength test (</a:t>
                      </a:r>
                      <a:r>
                        <a:rPr lang="en-US" altLang="zh-CN" sz="1400" i="1" dirty="0" err="1">
                          <a:latin typeface="Times New Roman" panose="02020603050405020304" pitchFamily="18" charset="0"/>
                          <a:cs typeface="Times New Roman" panose="02020603050405020304" pitchFamily="18" charset="0"/>
                        </a:rPr>
                        <a:t>f</a:t>
                      </a:r>
                      <a:r>
                        <a:rPr lang="en-US" altLang="zh-CN" sz="1400" i="1" baseline="-25000" dirty="0" err="1">
                          <a:latin typeface="Times New Roman" panose="02020603050405020304" pitchFamily="18" charset="0"/>
                          <a:cs typeface="Times New Roman" panose="02020603050405020304" pitchFamily="18" charset="0"/>
                        </a:rPr>
                        <a:t>cc</a:t>
                      </a:r>
                      <a:r>
                        <a:rPr lang="en-US" altLang="zh-CN" sz="1400" dirty="0">
                          <a:latin typeface="Times New Roman" panose="02020603050405020304" pitchFamily="18" charset="0"/>
                          <a:cs typeface="Times New Roman" panose="02020603050405020304" pitchFamily="18" charset="0"/>
                        </a:rPr>
                        <a: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altLang="zh-CN" sz="1400" dirty="0">
                          <a:latin typeface="Times New Roman" panose="02020603050405020304" pitchFamily="18" charset="0"/>
                          <a:cs typeface="Times New Roman" panose="02020603050405020304" pitchFamily="18" charset="0"/>
                        </a:rPr>
                        <a:t>3 prisms for compressive strength test (</a:t>
                      </a:r>
                      <a:r>
                        <a:rPr lang="en-US" altLang="zh-CN" sz="1400" i="1" dirty="0" err="1">
                          <a:latin typeface="Times New Roman" panose="02020603050405020304" pitchFamily="18" charset="0"/>
                          <a:cs typeface="Times New Roman" panose="02020603050405020304" pitchFamily="18" charset="0"/>
                        </a:rPr>
                        <a:t>f</a:t>
                      </a:r>
                      <a:r>
                        <a:rPr lang="en-US" altLang="zh-CN" sz="1400" i="1" baseline="-25000" dirty="0" err="1">
                          <a:latin typeface="Times New Roman" panose="02020603050405020304" pitchFamily="18" charset="0"/>
                          <a:cs typeface="Times New Roman" panose="02020603050405020304" pitchFamily="18" charset="0"/>
                        </a:rPr>
                        <a:t>cp</a:t>
                      </a:r>
                      <a:r>
                        <a:rPr lang="en-US" altLang="zh-CN" sz="1400" dirty="0">
                          <a:latin typeface="Times New Roman" panose="02020603050405020304" pitchFamily="18" charset="0"/>
                          <a:cs typeface="Times New Roman" panose="02020603050405020304" pitchFamily="18" charset="0"/>
                        </a:rPr>
                        <a: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altLang="zh-CN" sz="1400" kern="100" dirty="0">
                          <a:solidFill>
                            <a:srgbClr val="FF0000"/>
                          </a:solidFill>
                          <a:effectLst/>
                          <a:latin typeface="Times New Roman" panose="02020603050405020304" pitchFamily="18" charset="0"/>
                          <a:ea typeface="+mn-ea"/>
                          <a:cs typeface="Times New Roman" panose="02020603050405020304" pitchFamily="18" charset="0"/>
                        </a:rPr>
                        <a:t>18</a:t>
                      </a:r>
                      <a:r>
                        <a:rPr lang="en-US" altLang="zh-CN" sz="1400" kern="100" dirty="0">
                          <a:effectLst/>
                          <a:latin typeface="Times New Roman" panose="02020603050405020304" pitchFamily="18" charset="0"/>
                          <a:ea typeface="+mn-ea"/>
                          <a:cs typeface="Times New Roman" panose="02020603050405020304" pitchFamily="18" charset="0"/>
                        </a:rPr>
                        <a:t> for carbonation test with and without load</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1437">
                <a:tc>
                  <a:txBody>
                    <a:bodyPr/>
                    <a:lstStyle/>
                    <a:p>
                      <a:pPr algn="just">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Curing in the </a:t>
                      </a:r>
                      <a:r>
                        <a:rPr lang="en-US" sz="1400" kern="100" dirty="0" err="1">
                          <a:effectLst/>
                          <a:latin typeface="Times New Roman" panose="02020603050405020304" pitchFamily="18" charset="0"/>
                          <a:ea typeface="宋体" panose="02010600030101010101" pitchFamily="2" charset="-122"/>
                          <a:cs typeface="Times New Roman" panose="02020603050405020304" pitchFamily="18" charset="0"/>
                        </a:rPr>
                        <a:t>moulds</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 air temperature of 20 (±2)</a:t>
                      </a:r>
                      <a:r>
                        <a:rPr lang="en-GB" altLang="zh-CN" sz="1400"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 covering with a plastic sheet.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57150"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 day</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 day</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 day</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0145">
                <a:tc>
                  <a:txBody>
                    <a:bodyPr/>
                    <a:lstStyle/>
                    <a:p>
                      <a:pPr algn="just">
                        <a:spcAft>
                          <a:spcPts val="0"/>
                        </a:spcAft>
                      </a:pPr>
                      <a:r>
                        <a:rPr lang="en-US"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In </a:t>
                      </a:r>
                      <a:r>
                        <a:rPr lang="en-US" sz="1400" kern="100" dirty="0">
                          <a:solidFill>
                            <a:schemeClr val="tx1"/>
                          </a:solidFill>
                          <a:effectLst/>
                          <a:latin typeface="Times New Roman" panose="02020603050405020304" pitchFamily="18" charset="0"/>
                          <a:ea typeface="+mn-ea"/>
                          <a:cs typeface="Times New Roman" panose="02020603050405020304" pitchFamily="18" charset="0"/>
                        </a:rPr>
                        <a:t>saturated Ca(OH)</a:t>
                      </a:r>
                      <a:r>
                        <a:rPr lang="en-US" sz="1400" kern="1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1400" kern="100" dirty="0">
                          <a:solidFill>
                            <a:schemeClr val="tx1"/>
                          </a:solidFill>
                          <a:effectLst/>
                          <a:latin typeface="Times New Roman" panose="02020603050405020304" pitchFamily="18" charset="0"/>
                          <a:ea typeface="+mn-ea"/>
                          <a:cs typeface="Times New Roman" panose="02020603050405020304" pitchFamily="18" charset="0"/>
                        </a:rPr>
                        <a:t> solution </a:t>
                      </a:r>
                      <a:r>
                        <a:rPr lang="en-US"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20 (±2</a:t>
                      </a:r>
                      <a:r>
                        <a:rPr lang="en-US" sz="1400" kern="100" dirty="0">
                          <a:solidFill>
                            <a:schemeClr val="tx1"/>
                          </a:solidFill>
                          <a:effectLst/>
                          <a:latin typeface="Times New Roman" panose="02020603050405020304" pitchFamily="18" charset="0"/>
                          <a:ea typeface="+mn-ea"/>
                          <a:cs typeface="Times New Roman" panose="02020603050405020304" pitchFamily="18" charset="0"/>
                        </a:rPr>
                        <a:t>)</a:t>
                      </a:r>
                      <a:r>
                        <a:rPr lang="en-GB" altLang="zh-CN" sz="1400"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6 days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6 days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6 days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0145">
                <a:tc>
                  <a:txBody>
                    <a:bodyPr/>
                    <a:lstStyle/>
                    <a:p>
                      <a:pPr algn="just">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In climate chamber at 20 (±2)</a:t>
                      </a:r>
                      <a:r>
                        <a:rPr lang="en-GB" altLang="zh-CN" sz="1400"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 </a:t>
                      </a:r>
                      <a:r>
                        <a:rPr lang="en-US" sz="1400" kern="100" baseline="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 and 65 (±5) % RH. </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84</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 days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84</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 days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84</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 days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0218">
                <a:tc>
                  <a:txBody>
                    <a:bodyPr/>
                    <a:lstStyle/>
                    <a:p>
                      <a:pPr algn="just">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In carbonation chamber at predefined</a:t>
                      </a:r>
                      <a:r>
                        <a:rPr lang="en-US" sz="1400" kern="100" baseline="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CO</a:t>
                      </a:r>
                      <a:r>
                        <a:rPr lang="en-US" sz="1400" kern="100" baseline="-25000" dirty="0">
                          <a:effectLst/>
                          <a:latin typeface="Times New Roman" panose="02020603050405020304" pitchFamily="18" charset="0"/>
                          <a:ea typeface="宋体" panose="02010600030101010101" pitchFamily="2" charset="-122"/>
                          <a:cs typeface="Times New Roman" panose="02020603050405020304" pitchFamily="18" charset="0"/>
                        </a:rPr>
                        <a:t>2 </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concentration, 20 </a:t>
                      </a:r>
                      <a:r>
                        <a:rPr lang="en-GB" altLang="zh-CN" sz="1400"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 and </a:t>
                      </a:r>
                      <a:r>
                        <a:rPr lang="en-US" altLang="zh-CN" sz="1400" kern="100" dirty="0">
                          <a:effectLst/>
                          <a:latin typeface="Times New Roman" panose="02020603050405020304" pitchFamily="18" charset="0"/>
                          <a:ea typeface="+mn-ea"/>
                          <a:cs typeface="Times New Roman" panose="02020603050405020304" pitchFamily="18" charset="0"/>
                        </a:rPr>
                        <a:t>65 (±5) % </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RH.</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28 days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矩形 5"/>
          <p:cNvSpPr/>
          <p:nvPr/>
        </p:nvSpPr>
        <p:spPr>
          <a:xfrm>
            <a:off x="152400" y="457200"/>
            <a:ext cx="88392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Discussion on detailed plan of the 2</a:t>
            </a:r>
            <a:r>
              <a:rPr lang="en-US" altLang="zh-CN" sz="3200" b="1" spc="-10" baseline="30000" dirty="0">
                <a:ea typeface="+mj-ea"/>
                <a:cs typeface="Calibri" panose="020F0502020204030204"/>
              </a:rPr>
              <a:t>nd</a:t>
            </a:r>
            <a:r>
              <a:rPr lang="en-US" altLang="zh-CN" sz="3200" b="1" spc="-10" dirty="0">
                <a:ea typeface="+mj-ea"/>
                <a:cs typeface="Calibri" panose="020F0502020204030204"/>
              </a:rPr>
              <a:t> test series</a:t>
            </a:r>
            <a:endParaRPr lang="zh-CN" altLang="en-US" sz="3200" b="1" spc="-10" dirty="0">
              <a:latin typeface="Calibri" panose="020F0502020204030204"/>
              <a:ea typeface="+mj-ea"/>
              <a:cs typeface="Calibri" panose="020F0502020204030204"/>
            </a:endParaRPr>
          </a:p>
        </p:txBody>
      </p:sp>
      <p:sp>
        <p:nvSpPr>
          <p:cNvPr id="2" name="矩形 1"/>
          <p:cNvSpPr/>
          <p:nvPr/>
        </p:nvSpPr>
        <p:spPr>
          <a:xfrm>
            <a:off x="533400" y="6324600"/>
            <a:ext cx="8229600" cy="307777"/>
          </a:xfrm>
          <a:prstGeom prst="rect">
            <a:avLst/>
          </a:prstGeom>
        </p:spPr>
        <p:txBody>
          <a:bodyPr wrap="square">
            <a:spAutoFit/>
          </a:bodyPr>
          <a:lstStyle/>
          <a:p>
            <a:r>
              <a:rPr lang="en-US" altLang="zh-CN" sz="1400" kern="0" dirty="0">
                <a:latin typeface="Arial" panose="020B0604020202020204"/>
                <a:cs typeface="Arial" panose="020B0604020202020204"/>
              </a:rPr>
              <a:t>Note: Only for one mix. For Group III, </a:t>
            </a:r>
            <a:r>
              <a:rPr lang="en-US" altLang="zh-CN" sz="1400" kern="0" dirty="0">
                <a:solidFill>
                  <a:srgbClr val="FF0000"/>
                </a:solidFill>
                <a:latin typeface="Arial" panose="020B0604020202020204"/>
                <a:cs typeface="Arial" panose="020B0604020202020204"/>
              </a:rPr>
              <a:t>3 stress ratio, 2 CO</a:t>
            </a:r>
            <a:r>
              <a:rPr lang="en-US" altLang="zh-CN" sz="1400" kern="0" baseline="-25000" dirty="0">
                <a:solidFill>
                  <a:srgbClr val="FF0000"/>
                </a:solidFill>
                <a:latin typeface="Arial" panose="020B0604020202020204"/>
                <a:cs typeface="Arial" panose="020B0604020202020204"/>
              </a:rPr>
              <a:t>2</a:t>
            </a:r>
            <a:r>
              <a:rPr lang="en-US" altLang="zh-CN" sz="1400" kern="0" dirty="0">
                <a:solidFill>
                  <a:srgbClr val="FF0000"/>
                </a:solidFill>
                <a:latin typeface="Arial" panose="020B0604020202020204"/>
                <a:cs typeface="Arial" panose="020B0604020202020204"/>
              </a:rPr>
              <a:t> concentration, triplicate.</a:t>
            </a:r>
            <a:endParaRPr lang="zh-CN" altLang="en-US" sz="1400" dirty="0"/>
          </a:p>
        </p:txBody>
      </p:sp>
      <p:sp>
        <p:nvSpPr>
          <p:cNvPr id="3" name="灯片编号占位符 2"/>
          <p:cNvSpPr>
            <a:spLocks noGrp="1"/>
          </p:cNvSpPr>
          <p:nvPr>
            <p:ph type="sldNum" sz="quarter" idx="7"/>
          </p:nvPr>
        </p:nvSpPr>
        <p:spPr/>
        <p:txBody>
          <a:bodyPr/>
          <a:lstStyle/>
          <a:p>
            <a:pPr marL="34290">
              <a:lnSpc>
                <a:spcPts val="1620"/>
              </a:lnSpc>
            </a:pPr>
            <a:fld id="{81D60167-4931-47E6-BA6A-407CBD079E47}" type="slidenum">
              <a:rPr lang="en-US" altLang="zh-CN" spc="-5" smtClean="0"/>
              <a:t>28</a:t>
            </a:fld>
            <a:endParaRPr lang="en-US" altLang="zh-CN" spc="-5" dirty="0"/>
          </a:p>
        </p:txBody>
      </p:sp>
    </p:spTree>
    <p:extLst>
      <p:ext uri="{BB962C8B-B14F-4D97-AF65-F5344CB8AC3E}">
        <p14:creationId xmlns:p14="http://schemas.microsoft.com/office/powerpoint/2010/main" val="2856331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457200"/>
            <a:ext cx="88392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Discussion on detailed plan of the 2</a:t>
            </a:r>
            <a:r>
              <a:rPr lang="en-US" altLang="zh-CN" sz="3200" b="1" spc="-10" baseline="30000" dirty="0">
                <a:ea typeface="+mj-ea"/>
                <a:cs typeface="Calibri" panose="020F0502020204030204"/>
              </a:rPr>
              <a:t>nd</a:t>
            </a:r>
            <a:r>
              <a:rPr lang="en-US" altLang="zh-CN" sz="3200" b="1" spc="-10" dirty="0">
                <a:ea typeface="+mj-ea"/>
                <a:cs typeface="Calibri" panose="020F0502020204030204"/>
              </a:rPr>
              <a:t> test series</a:t>
            </a:r>
            <a:endParaRPr lang="zh-CN" altLang="en-US" sz="3200" b="1" spc="-10" dirty="0">
              <a:latin typeface="Calibri" panose="020F0502020204030204"/>
              <a:ea typeface="+mj-ea"/>
              <a:cs typeface="Calibri" panose="020F0502020204030204"/>
            </a:endParaRPr>
          </a:p>
        </p:txBody>
      </p:sp>
      <p:graphicFrame>
        <p:nvGraphicFramePr>
          <p:cNvPr id="5" name="表格 4"/>
          <p:cNvGraphicFramePr>
            <a:graphicFrameLocks noGrp="1"/>
          </p:cNvGraphicFramePr>
          <p:nvPr>
            <p:extLst>
              <p:ext uri="{D42A27DB-BD31-4B8C-83A1-F6EECF244321}">
                <p14:modId xmlns:p14="http://schemas.microsoft.com/office/powerpoint/2010/main" val="3645589028"/>
              </p:ext>
            </p:extLst>
          </p:nvPr>
        </p:nvGraphicFramePr>
        <p:xfrm>
          <a:off x="446035" y="1295400"/>
          <a:ext cx="8251930" cy="4999672"/>
        </p:xfrm>
        <a:graphic>
          <a:graphicData uri="http://schemas.openxmlformats.org/drawingml/2006/table">
            <a:tbl>
              <a:tblPr>
                <a:tableStyleId>{5940675A-B579-460E-94D1-54222C63F5DA}</a:tableStyleId>
              </a:tblPr>
              <a:tblGrid>
                <a:gridCol w="418582">
                  <a:extLst>
                    <a:ext uri="{9D8B030D-6E8A-4147-A177-3AD203B41FA5}">
                      <a16:colId xmlns:a16="http://schemas.microsoft.com/office/drawing/2014/main" val="20000"/>
                    </a:ext>
                  </a:extLst>
                </a:gridCol>
                <a:gridCol w="414337">
                  <a:extLst>
                    <a:ext uri="{9D8B030D-6E8A-4147-A177-3AD203B41FA5}">
                      <a16:colId xmlns:a16="http://schemas.microsoft.com/office/drawing/2014/main" val="20001"/>
                    </a:ext>
                  </a:extLst>
                </a:gridCol>
                <a:gridCol w="684952">
                  <a:extLst>
                    <a:ext uri="{9D8B030D-6E8A-4147-A177-3AD203B41FA5}">
                      <a16:colId xmlns:a16="http://schemas.microsoft.com/office/drawing/2014/main" val="20002"/>
                    </a:ext>
                  </a:extLst>
                </a:gridCol>
                <a:gridCol w="1133475">
                  <a:extLst>
                    <a:ext uri="{9D8B030D-6E8A-4147-A177-3AD203B41FA5}">
                      <a16:colId xmlns:a16="http://schemas.microsoft.com/office/drawing/2014/main" val="20003"/>
                    </a:ext>
                  </a:extLst>
                </a:gridCol>
                <a:gridCol w="659584">
                  <a:extLst>
                    <a:ext uri="{9D8B030D-6E8A-4147-A177-3AD203B41FA5}">
                      <a16:colId xmlns:a16="http://schemas.microsoft.com/office/drawing/2014/main" val="20004"/>
                    </a:ext>
                  </a:extLst>
                </a:gridCol>
                <a:gridCol w="581025">
                  <a:extLst>
                    <a:ext uri="{9D8B030D-6E8A-4147-A177-3AD203B41FA5}">
                      <a16:colId xmlns:a16="http://schemas.microsoft.com/office/drawing/2014/main" val="20005"/>
                    </a:ext>
                  </a:extLst>
                </a:gridCol>
                <a:gridCol w="794345">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533400">
                  <a:extLst>
                    <a:ext uri="{9D8B030D-6E8A-4147-A177-3AD203B41FA5}">
                      <a16:colId xmlns:a16="http://schemas.microsoft.com/office/drawing/2014/main" val="20008"/>
                    </a:ext>
                  </a:extLst>
                </a:gridCol>
                <a:gridCol w="5715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565855">
                  <a:extLst>
                    <a:ext uri="{9D8B030D-6E8A-4147-A177-3AD203B41FA5}">
                      <a16:colId xmlns:a16="http://schemas.microsoft.com/office/drawing/2014/main" val="20011"/>
                    </a:ext>
                  </a:extLst>
                </a:gridCol>
                <a:gridCol w="485175">
                  <a:extLst>
                    <a:ext uri="{9D8B030D-6E8A-4147-A177-3AD203B41FA5}">
                      <a16:colId xmlns:a16="http://schemas.microsoft.com/office/drawing/2014/main" val="20012"/>
                    </a:ext>
                  </a:extLst>
                </a:gridCol>
              </a:tblGrid>
              <a:tr h="338137">
                <a:tc gridSpan="11">
                  <a:txBody>
                    <a:bodyPr/>
                    <a:lstStyle/>
                    <a:p>
                      <a:pPr algn="ctr" fontAlgn="ctr"/>
                      <a:r>
                        <a:rPr lang="en-US" sz="1400" u="none" strike="noStrike" dirty="0">
                          <a:effectLst/>
                          <a:latin typeface="Arial" panose="020B0604020202020204" pitchFamily="34" charset="0"/>
                          <a:cs typeface="Arial" panose="020B0604020202020204" pitchFamily="34" charset="0"/>
                        </a:rPr>
                        <a:t>DOODLE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ctr" fontAlgn="ctr"/>
                      <a:r>
                        <a:rPr lang="en-US" sz="1400" u="none" strike="noStrike" dirty="0">
                          <a:effectLst/>
                          <a:latin typeface="Arial" panose="020B0604020202020204" pitchFamily="34" charset="0"/>
                          <a:cs typeface="Arial" panose="020B0604020202020204" pitchFamily="34" charset="0"/>
                        </a:rPr>
                        <a:t>Additional</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zh-CN" altLang="en-US"/>
                    </a:p>
                  </a:txBody>
                  <a:tcPr/>
                </a:tc>
                <a:extLst>
                  <a:ext uri="{0D108BD9-81ED-4DB2-BD59-A6C34878D82A}">
                    <a16:rowId xmlns:a16="http://schemas.microsoft.com/office/drawing/2014/main" val="10000"/>
                  </a:ext>
                </a:extLst>
              </a:tr>
              <a:tr h="342900">
                <a:tc>
                  <a:txBody>
                    <a:bodyPr/>
                    <a:lstStyle/>
                    <a:p>
                      <a:pPr algn="ctr" fontAlgn="ctr"/>
                      <a:r>
                        <a:rPr lang="en-US" sz="1400" u="none" strike="noStrike" dirty="0">
                          <a:effectLst/>
                          <a:latin typeface="Arial" panose="020B0604020202020204" pitchFamily="34" charset="0"/>
                          <a:cs typeface="Arial" panose="020B0604020202020204" pitchFamily="34" charset="0"/>
                        </a:rPr>
                        <a:t>CO</a:t>
                      </a:r>
                      <a:r>
                        <a:rPr lang="en-US" sz="1400" u="none" strike="noStrike" baseline="-25000" dirty="0">
                          <a:effectLst/>
                          <a:latin typeface="Arial" panose="020B0604020202020204" pitchFamily="34" charset="0"/>
                          <a:cs typeface="Arial" panose="020B0604020202020204" pitchFamily="34" charset="0"/>
                        </a:rPr>
                        <a:t>2</a:t>
                      </a:r>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MIX</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Stress ratio</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Label</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CBMA</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err="1">
                          <a:effectLst/>
                          <a:latin typeface="Arial" panose="020B0604020202020204" pitchFamily="34" charset="0"/>
                          <a:cs typeface="Arial" panose="020B0604020202020204" pitchFamily="34" charset="0"/>
                        </a:rPr>
                        <a:t>UGent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Belgrade U.</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Qingdao Tech.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INSA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Yantai U.</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Bennett U.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Stress ratio (0.8)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MIX</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171450">
                <a:tc rowSpan="9">
                  <a:txBody>
                    <a:bodyPr/>
                    <a:lstStyle/>
                    <a:p>
                      <a:pPr algn="ctr" fontAlgn="ctr"/>
                      <a:r>
                        <a:rPr lang="en-US" altLang="zh-CN" sz="1400" u="none" strike="noStrike">
                          <a:effectLst/>
                          <a:latin typeface="Arial" panose="020B0604020202020204" pitchFamily="34" charset="0"/>
                          <a:cs typeface="Arial" panose="020B0604020202020204" pitchFamily="34" charset="0"/>
                        </a:rPr>
                        <a:t>2%</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rowSpan="3">
                  <a:txBody>
                    <a:bodyPr/>
                    <a:lstStyle/>
                    <a:p>
                      <a:pPr algn="ctr" fontAlgn="ctr"/>
                      <a:r>
                        <a:rPr lang="en-US" sz="1400" u="none" strike="noStrike">
                          <a:effectLst/>
                          <a:latin typeface="Arial" panose="020B0604020202020204" pitchFamily="34" charset="0"/>
                          <a:cs typeface="Arial" panose="020B0604020202020204" pitchFamily="34" charset="0"/>
                        </a:rPr>
                        <a:t>RF</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u="none" strike="noStrike">
                          <a:effectLst/>
                          <a:latin typeface="Arial" panose="020B0604020202020204" pitchFamily="34" charset="0"/>
                          <a:cs typeface="Arial" panose="020B0604020202020204" pitchFamily="34" charset="0"/>
                        </a:rPr>
                        <a:t>0.0</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RF-0-2%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171450">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400" u="none" strike="noStrike">
                          <a:effectLst/>
                          <a:latin typeface="Arial" panose="020B0604020202020204" pitchFamily="34" charset="0"/>
                          <a:cs typeface="Arial" panose="020B0604020202020204" pitchFamily="34" charset="0"/>
                        </a:rPr>
                        <a:t>0.3</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RF-0.3-2%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171450">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400" u="none" strike="noStrike">
                          <a:effectLst/>
                          <a:latin typeface="Arial" panose="020B0604020202020204" pitchFamily="34" charset="0"/>
                          <a:cs typeface="Arial" panose="020B0604020202020204" pitchFamily="34" charset="0"/>
                        </a:rPr>
                        <a:t>0.6</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RF-0.6-2%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171450">
                <a:tc vMerge="1">
                  <a:txBody>
                    <a:bodyPr/>
                    <a:lstStyle/>
                    <a:p>
                      <a:endParaRPr lang="zh-CN" altLang="en-US"/>
                    </a:p>
                  </a:txBody>
                  <a:tcPr/>
                </a:tc>
                <a:tc rowSpan="3">
                  <a:txBody>
                    <a:bodyPr/>
                    <a:lstStyle/>
                    <a:p>
                      <a:pPr algn="ctr" fontAlgn="ctr"/>
                      <a:r>
                        <a:rPr lang="en-US" sz="1400" u="none" strike="noStrike">
                          <a:effectLst/>
                          <a:latin typeface="Arial" panose="020B0604020202020204" pitchFamily="34" charset="0"/>
                          <a:cs typeface="Arial" panose="020B0604020202020204" pitchFamily="34" charset="0"/>
                        </a:rPr>
                        <a:t>FA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u="none" strike="noStrike">
                          <a:effectLst/>
                          <a:latin typeface="Arial" panose="020B0604020202020204" pitchFamily="34" charset="0"/>
                          <a:cs typeface="Arial" panose="020B0604020202020204" pitchFamily="34" charset="0"/>
                        </a:rPr>
                        <a:t>0.0</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FA-0-2%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171450">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400" u="none" strike="noStrike">
                          <a:effectLst/>
                          <a:latin typeface="Arial" panose="020B0604020202020204" pitchFamily="34" charset="0"/>
                          <a:cs typeface="Arial" panose="020B0604020202020204" pitchFamily="34" charset="0"/>
                        </a:rPr>
                        <a:t>0.3</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FA-0.3-2%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171450">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400" u="none" strike="noStrike">
                          <a:effectLst/>
                          <a:latin typeface="Arial" panose="020B0604020202020204" pitchFamily="34" charset="0"/>
                          <a:cs typeface="Arial" panose="020B0604020202020204" pitchFamily="34" charset="0"/>
                        </a:rPr>
                        <a:t>0.6</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FA-0.6-2%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171450">
                <a:tc vMerge="1">
                  <a:txBody>
                    <a:bodyPr/>
                    <a:lstStyle/>
                    <a:p>
                      <a:endParaRPr lang="zh-CN" altLang="en-US"/>
                    </a:p>
                  </a:txBody>
                  <a:tcPr/>
                </a:tc>
                <a:tc rowSpan="3">
                  <a:txBody>
                    <a:bodyPr/>
                    <a:lstStyle/>
                    <a:p>
                      <a:pPr algn="ctr" fontAlgn="ctr"/>
                      <a:r>
                        <a:rPr lang="en-US" sz="1400" u="none" strike="noStrike">
                          <a:effectLst/>
                          <a:latin typeface="Arial" panose="020B0604020202020204" pitchFamily="34" charset="0"/>
                          <a:cs typeface="Arial" panose="020B0604020202020204" pitchFamily="34" charset="0"/>
                        </a:rPr>
                        <a:t>BFS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u="none" strike="noStrike">
                          <a:effectLst/>
                          <a:latin typeface="Arial" panose="020B0604020202020204" pitchFamily="34" charset="0"/>
                          <a:cs typeface="Arial" panose="020B0604020202020204" pitchFamily="34" charset="0"/>
                        </a:rPr>
                        <a:t>0.0</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BFS-0-2%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171450">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400" u="none" strike="noStrike">
                          <a:effectLst/>
                          <a:latin typeface="Arial" panose="020B0604020202020204" pitchFamily="34" charset="0"/>
                          <a:cs typeface="Arial" panose="020B0604020202020204" pitchFamily="34" charset="0"/>
                        </a:rPr>
                        <a:t>0.3</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BFS-0.3-2%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171450">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400" u="none" strike="noStrike">
                          <a:effectLst/>
                          <a:latin typeface="Arial" panose="020B0604020202020204" pitchFamily="34" charset="0"/>
                          <a:cs typeface="Arial" panose="020B0604020202020204" pitchFamily="34" charset="0"/>
                        </a:rPr>
                        <a:t>0.6</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BFS-0.6-2%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171450">
                <a:tc rowSpan="9">
                  <a:txBody>
                    <a:bodyPr/>
                    <a:lstStyle/>
                    <a:p>
                      <a:pPr algn="ctr" fontAlgn="ctr"/>
                      <a:r>
                        <a:rPr lang="en-US" altLang="zh-CN" sz="1400" u="none" strike="noStrike">
                          <a:effectLst/>
                          <a:latin typeface="Arial" panose="020B0604020202020204" pitchFamily="34" charset="0"/>
                          <a:cs typeface="Arial" panose="020B0604020202020204" pitchFamily="34" charset="0"/>
                        </a:rPr>
                        <a:t>20%</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rowSpan="3">
                  <a:txBody>
                    <a:bodyPr/>
                    <a:lstStyle/>
                    <a:p>
                      <a:pPr algn="ctr" fontAlgn="ctr"/>
                      <a:r>
                        <a:rPr lang="en-US" sz="1400" u="none" strike="noStrike">
                          <a:effectLst/>
                          <a:latin typeface="Arial" panose="020B0604020202020204" pitchFamily="34" charset="0"/>
                          <a:cs typeface="Arial" panose="020B0604020202020204" pitchFamily="34" charset="0"/>
                        </a:rPr>
                        <a:t>RF</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u="none" strike="noStrike">
                          <a:effectLst/>
                          <a:latin typeface="Arial" panose="020B0604020202020204" pitchFamily="34" charset="0"/>
                          <a:cs typeface="Arial" panose="020B0604020202020204" pitchFamily="34" charset="0"/>
                        </a:rPr>
                        <a:t>0.0</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RF-0-20%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r h="171450">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400" u="none" strike="noStrike">
                          <a:effectLst/>
                          <a:latin typeface="Arial" panose="020B0604020202020204" pitchFamily="34" charset="0"/>
                          <a:cs typeface="Arial" panose="020B0604020202020204" pitchFamily="34" charset="0"/>
                        </a:rPr>
                        <a:t>0.3</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RF-0.3-20%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2"/>
                  </a:ext>
                </a:extLst>
              </a:tr>
              <a:tr h="171450">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400" u="none" strike="noStrike">
                          <a:effectLst/>
                          <a:latin typeface="Arial" panose="020B0604020202020204" pitchFamily="34" charset="0"/>
                          <a:cs typeface="Arial" panose="020B0604020202020204" pitchFamily="34" charset="0"/>
                        </a:rPr>
                        <a:t>0.6</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RF-0.6-20%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3"/>
                  </a:ext>
                </a:extLst>
              </a:tr>
              <a:tr h="171450">
                <a:tc vMerge="1">
                  <a:txBody>
                    <a:bodyPr/>
                    <a:lstStyle/>
                    <a:p>
                      <a:endParaRPr lang="zh-CN" altLang="en-US"/>
                    </a:p>
                  </a:txBody>
                  <a:tcPr/>
                </a:tc>
                <a:tc rowSpan="3">
                  <a:txBody>
                    <a:bodyPr/>
                    <a:lstStyle/>
                    <a:p>
                      <a:pPr algn="ctr" fontAlgn="ctr"/>
                      <a:r>
                        <a:rPr lang="en-US" sz="1400" u="none" strike="noStrike">
                          <a:effectLst/>
                          <a:latin typeface="Arial" panose="020B0604020202020204" pitchFamily="34" charset="0"/>
                          <a:cs typeface="Arial" panose="020B0604020202020204" pitchFamily="34" charset="0"/>
                        </a:rPr>
                        <a:t>FA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u="none" strike="noStrike">
                          <a:effectLst/>
                          <a:latin typeface="Arial" panose="020B0604020202020204" pitchFamily="34" charset="0"/>
                          <a:cs typeface="Arial" panose="020B0604020202020204" pitchFamily="34" charset="0"/>
                        </a:rPr>
                        <a:t>0.0</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FA-0-20%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4"/>
                  </a:ext>
                </a:extLst>
              </a:tr>
              <a:tr h="171450">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400" u="none" strike="noStrike">
                          <a:effectLst/>
                          <a:latin typeface="Arial" panose="020B0604020202020204" pitchFamily="34" charset="0"/>
                          <a:cs typeface="Arial" panose="020B0604020202020204" pitchFamily="34" charset="0"/>
                        </a:rPr>
                        <a:t>0.3</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FA-0.3-20%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5"/>
                  </a:ext>
                </a:extLst>
              </a:tr>
              <a:tr h="171450">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400" u="none" strike="noStrike">
                          <a:effectLst/>
                          <a:latin typeface="Arial" panose="020B0604020202020204" pitchFamily="34" charset="0"/>
                          <a:cs typeface="Arial" panose="020B0604020202020204" pitchFamily="34" charset="0"/>
                        </a:rPr>
                        <a:t>0.6</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FA-0.6-20%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6"/>
                  </a:ext>
                </a:extLst>
              </a:tr>
              <a:tr h="171450">
                <a:tc vMerge="1">
                  <a:txBody>
                    <a:bodyPr/>
                    <a:lstStyle/>
                    <a:p>
                      <a:endParaRPr lang="zh-CN" altLang="en-US"/>
                    </a:p>
                  </a:txBody>
                  <a:tcPr/>
                </a:tc>
                <a:tc rowSpan="3">
                  <a:txBody>
                    <a:bodyPr/>
                    <a:lstStyle/>
                    <a:p>
                      <a:pPr algn="ctr" fontAlgn="ctr"/>
                      <a:r>
                        <a:rPr lang="en-US" sz="1400" u="none" strike="noStrike">
                          <a:effectLst/>
                          <a:latin typeface="Arial" panose="020B0604020202020204" pitchFamily="34" charset="0"/>
                          <a:cs typeface="Arial" panose="020B0604020202020204" pitchFamily="34" charset="0"/>
                        </a:rPr>
                        <a:t>BFS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altLang="zh-CN" sz="1400" u="none" strike="noStrike">
                          <a:effectLst/>
                          <a:latin typeface="Arial" panose="020B0604020202020204" pitchFamily="34" charset="0"/>
                          <a:cs typeface="Arial" panose="020B0604020202020204" pitchFamily="34" charset="0"/>
                        </a:rPr>
                        <a:t>0.0</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BFS-0-20%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7"/>
                  </a:ext>
                </a:extLst>
              </a:tr>
              <a:tr h="171450">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400" u="none" strike="noStrike">
                          <a:effectLst/>
                          <a:latin typeface="Arial" panose="020B0604020202020204" pitchFamily="34" charset="0"/>
                          <a:cs typeface="Arial" panose="020B0604020202020204" pitchFamily="34" charset="0"/>
                        </a:rPr>
                        <a:t>0.3</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BFS-0.3-20%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8"/>
                  </a:ext>
                </a:extLst>
              </a:tr>
              <a:tr h="171450">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1400" u="none" strike="noStrike">
                          <a:effectLst/>
                          <a:latin typeface="Arial" panose="020B0604020202020204" pitchFamily="34" charset="0"/>
                          <a:cs typeface="Arial" panose="020B0604020202020204" pitchFamily="34" charset="0"/>
                        </a:rPr>
                        <a:t>0.6</a:t>
                      </a:r>
                      <a:endParaRPr lang="en-US" altLang="zh-CN"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BFS-0.6-20%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a:effectLst/>
                          <a:latin typeface="Arial" panose="020B0604020202020204" pitchFamily="34" charset="0"/>
                          <a:cs typeface="Arial" panose="020B0604020202020204" pitchFamily="34" charset="0"/>
                        </a:rPr>
                        <a:t>　</a:t>
                      </a:r>
                      <a:endParaRPr lang="zh-CN" alt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zh-CN" altLang="en-US" sz="1400" u="none" strike="noStrike" dirty="0">
                          <a:effectLst/>
                          <a:latin typeface="Arial" panose="020B0604020202020204" pitchFamily="34" charset="0"/>
                          <a:cs typeface="Arial" panose="020B0604020202020204" pitchFamily="34" charset="0"/>
                        </a:rPr>
                        <a:t>　</a:t>
                      </a:r>
                      <a:endParaRPr lang="zh-CN" alt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9"/>
                  </a:ext>
                </a:extLst>
              </a:tr>
            </a:tbl>
          </a:graphicData>
        </a:graphic>
      </p:graphicFrame>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29</a:t>
            </a:fld>
            <a:endParaRPr lang="en-US" altLang="zh-CN" spc="-5" dirty="0"/>
          </a:p>
        </p:txBody>
      </p:sp>
    </p:spTree>
    <p:extLst>
      <p:ext uri="{BB962C8B-B14F-4D97-AF65-F5344CB8AC3E}">
        <p14:creationId xmlns:p14="http://schemas.microsoft.com/office/powerpoint/2010/main" val="110075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61764" y="1297250"/>
            <a:ext cx="8420473" cy="4306307"/>
          </a:xfrm>
          <a:prstGeom prst="rect">
            <a:avLst/>
          </a:prstGeom>
        </p:spPr>
        <p:txBody>
          <a:bodyPr vert="horz" wrap="square" lIns="0" tIns="180340" rIns="0" bIns="0" rtlCol="0">
            <a:spAutoFit/>
          </a:bodyPr>
          <a:lstStyle/>
          <a:p>
            <a:pPr marL="527685" indent="-515620">
              <a:lnSpc>
                <a:spcPct val="100000"/>
              </a:lnSpc>
              <a:spcBef>
                <a:spcPts val="600"/>
              </a:spcBef>
              <a:buAutoNum type="arabicPeriod"/>
              <a:tabLst>
                <a:tab pos="527685" algn="l"/>
                <a:tab pos="528320" algn="l"/>
              </a:tabLst>
            </a:pPr>
            <a:r>
              <a:rPr lang="en-US" altLang="zh-CN" sz="1600" dirty="0">
                <a:latin typeface="Arial" panose="020B0604020202020204"/>
                <a:cs typeface="Arial" panose="020B0604020202020204"/>
              </a:rPr>
              <a:t>Welcome address and opening of the WG 4 meeting of RILEM TC 281- CCC;</a:t>
            </a:r>
          </a:p>
          <a:p>
            <a:pPr marL="527685" indent="-515620">
              <a:lnSpc>
                <a:spcPct val="100000"/>
              </a:lnSpc>
              <a:spcBef>
                <a:spcPts val="600"/>
              </a:spcBef>
              <a:buAutoNum type="arabicPeriod"/>
              <a:tabLst>
                <a:tab pos="527685" algn="l"/>
                <a:tab pos="528320" algn="l"/>
              </a:tabLst>
            </a:pPr>
            <a:r>
              <a:rPr lang="en-US" altLang="zh-CN" sz="1600" dirty="0">
                <a:latin typeface="Arial" panose="020B0604020202020204"/>
                <a:cs typeface="Arial" panose="020B0604020202020204"/>
              </a:rPr>
              <a:t>Self-introduction of each participant and Group photo (screenshot);</a:t>
            </a:r>
          </a:p>
          <a:p>
            <a:pPr marL="527685" indent="-515620">
              <a:spcBef>
                <a:spcPts val="600"/>
              </a:spcBef>
              <a:buFontTx/>
              <a:buAutoNum type="arabicPeriod"/>
              <a:tabLst>
                <a:tab pos="527685" algn="l"/>
                <a:tab pos="528320" algn="l"/>
              </a:tabLst>
            </a:pPr>
            <a:r>
              <a:rPr lang="en-US" altLang="zh-CN" sz="1600" dirty="0">
                <a:latin typeface="Arial" panose="020B0604020202020204"/>
                <a:cs typeface="Arial" panose="020B0604020202020204"/>
              </a:rPr>
              <a:t>Approval of the agenda;</a:t>
            </a:r>
          </a:p>
          <a:p>
            <a:pPr marL="527685" indent="-515620">
              <a:lnSpc>
                <a:spcPct val="100000"/>
              </a:lnSpc>
              <a:spcBef>
                <a:spcPts val="600"/>
              </a:spcBef>
              <a:buAutoNum type="arabicPeriod"/>
              <a:tabLst>
                <a:tab pos="527685" algn="l"/>
                <a:tab pos="528320" algn="l"/>
              </a:tabLst>
            </a:pPr>
            <a:r>
              <a:rPr lang="en-US" altLang="zh-CN" sz="1600" dirty="0">
                <a:latin typeface="Arial" panose="020B0604020202020204"/>
                <a:cs typeface="Arial" panose="020B0604020202020204"/>
              </a:rPr>
              <a:t>Approval of the minutes of the 2nd WG 4 Meeting;</a:t>
            </a:r>
          </a:p>
          <a:p>
            <a:pPr marL="527685" indent="-515620">
              <a:lnSpc>
                <a:spcPct val="100000"/>
              </a:lnSpc>
              <a:spcBef>
                <a:spcPts val="600"/>
              </a:spcBef>
              <a:buAutoNum type="arabicPeriod"/>
              <a:tabLst>
                <a:tab pos="527685" algn="l"/>
                <a:tab pos="528320" algn="l"/>
              </a:tabLst>
            </a:pPr>
            <a:r>
              <a:rPr lang="en-US" altLang="zh-CN" sz="1600" dirty="0">
                <a:latin typeface="Arial" panose="020B0604020202020204"/>
                <a:cs typeface="Arial" panose="020B0604020202020204"/>
              </a:rPr>
              <a:t>Brief review on progress of ongoing work of WG 4; </a:t>
            </a:r>
          </a:p>
          <a:p>
            <a:pPr marL="527685" indent="-515620">
              <a:lnSpc>
                <a:spcPct val="100000"/>
              </a:lnSpc>
              <a:spcBef>
                <a:spcPts val="600"/>
              </a:spcBef>
              <a:buAutoNum type="arabicPeriod"/>
              <a:tabLst>
                <a:tab pos="527685" algn="l"/>
                <a:tab pos="528320" algn="l"/>
              </a:tabLst>
            </a:pPr>
            <a:r>
              <a:rPr lang="en-US" altLang="zh-CN" sz="1600" dirty="0">
                <a:latin typeface="Arial" panose="020B0604020202020204"/>
                <a:cs typeface="Arial" panose="020B0604020202020204"/>
              </a:rPr>
              <a:t>Reports and discussion on the test results of the first test series of 7 labs;</a:t>
            </a:r>
            <a:endParaRPr lang="zh-CN" altLang="en-US" sz="1600" dirty="0">
              <a:latin typeface="Arial" panose="020B0604020202020204"/>
              <a:cs typeface="Arial" panose="020B0604020202020204"/>
            </a:endParaRPr>
          </a:p>
          <a:p>
            <a:pPr marL="527685" indent="-515620">
              <a:lnSpc>
                <a:spcPct val="100000"/>
              </a:lnSpc>
              <a:spcBef>
                <a:spcPts val="600"/>
              </a:spcBef>
              <a:buAutoNum type="arabicPeriod"/>
              <a:tabLst>
                <a:tab pos="527685" algn="l"/>
                <a:tab pos="528320" algn="l"/>
              </a:tabLst>
            </a:pPr>
            <a:r>
              <a:rPr lang="en-US" altLang="zh-CN" sz="1600" dirty="0">
                <a:latin typeface="Arial" panose="020B0604020202020204"/>
                <a:cs typeface="Arial" panose="020B0604020202020204"/>
              </a:rPr>
              <a:t>Discussion on test results; </a:t>
            </a:r>
          </a:p>
          <a:p>
            <a:pPr marL="527685" indent="-515620">
              <a:lnSpc>
                <a:spcPct val="100000"/>
              </a:lnSpc>
              <a:spcBef>
                <a:spcPts val="600"/>
              </a:spcBef>
              <a:buAutoNum type="arabicPeriod"/>
              <a:tabLst>
                <a:tab pos="527685" algn="l"/>
                <a:tab pos="528320" algn="l"/>
              </a:tabLst>
            </a:pPr>
            <a:r>
              <a:rPr lang="en-US" altLang="zh-CN" sz="1600" dirty="0">
                <a:latin typeface="Arial" panose="020B0604020202020204"/>
                <a:cs typeface="Arial" panose="020B0604020202020204"/>
              </a:rPr>
              <a:t>	Possible modifications of the test program; </a:t>
            </a:r>
          </a:p>
          <a:p>
            <a:pPr marL="527685" indent="-515620">
              <a:lnSpc>
                <a:spcPct val="100000"/>
              </a:lnSpc>
              <a:spcBef>
                <a:spcPts val="600"/>
              </a:spcBef>
              <a:buAutoNum type="arabicPeriod"/>
              <a:tabLst>
                <a:tab pos="527685" algn="l"/>
                <a:tab pos="528320" algn="l"/>
              </a:tabLst>
            </a:pPr>
            <a:r>
              <a:rPr lang="en-US" altLang="zh-CN" sz="1600" dirty="0">
                <a:latin typeface="Arial" panose="020B0604020202020204"/>
                <a:cs typeface="Arial" panose="020B0604020202020204"/>
              </a:rPr>
              <a:t>	Discussion on detailed plan of the second test series;      </a:t>
            </a:r>
          </a:p>
          <a:p>
            <a:pPr marL="527685" indent="-515620">
              <a:lnSpc>
                <a:spcPct val="100000"/>
              </a:lnSpc>
              <a:spcBef>
                <a:spcPts val="600"/>
              </a:spcBef>
              <a:buAutoNum type="arabicPeriod"/>
              <a:tabLst>
                <a:tab pos="527685" algn="l"/>
                <a:tab pos="528320" algn="l"/>
              </a:tabLst>
            </a:pPr>
            <a:r>
              <a:rPr lang="en-US" altLang="zh-CN" sz="1600" dirty="0">
                <a:latin typeface="Arial" panose="020B0604020202020204"/>
                <a:cs typeface="Arial" panose="020B0604020202020204"/>
              </a:rPr>
              <a:t>	Discussion of the contents of the summary report of WG4;</a:t>
            </a:r>
          </a:p>
          <a:p>
            <a:pPr marL="527685" indent="-515620">
              <a:lnSpc>
                <a:spcPct val="100000"/>
              </a:lnSpc>
              <a:spcBef>
                <a:spcPts val="600"/>
              </a:spcBef>
              <a:buAutoNum type="arabicPeriod"/>
              <a:tabLst>
                <a:tab pos="527685" algn="l"/>
                <a:tab pos="528320" algn="l"/>
              </a:tabLst>
            </a:pPr>
            <a:r>
              <a:rPr lang="en-US" altLang="zh-CN" sz="1600" dirty="0">
                <a:latin typeface="Arial" panose="020B0604020202020204"/>
                <a:cs typeface="Arial" panose="020B0604020202020204"/>
              </a:rPr>
              <a:t>	Next meetings; </a:t>
            </a:r>
          </a:p>
          <a:p>
            <a:pPr marL="527685" indent="-515620">
              <a:lnSpc>
                <a:spcPct val="100000"/>
              </a:lnSpc>
              <a:spcBef>
                <a:spcPts val="600"/>
              </a:spcBef>
              <a:buAutoNum type="arabicPeriod"/>
              <a:tabLst>
                <a:tab pos="527685" algn="l"/>
                <a:tab pos="528320" algn="l"/>
              </a:tabLst>
            </a:pPr>
            <a:r>
              <a:rPr lang="en-US" altLang="zh-CN" sz="1600" dirty="0">
                <a:latin typeface="Arial" panose="020B0604020202020204"/>
                <a:cs typeface="Arial" panose="020B0604020202020204"/>
              </a:rPr>
              <a:t>	Next steps and any other business; </a:t>
            </a:r>
          </a:p>
          <a:p>
            <a:pPr marL="527685" indent="-515620">
              <a:lnSpc>
                <a:spcPct val="100000"/>
              </a:lnSpc>
              <a:spcBef>
                <a:spcPts val="600"/>
              </a:spcBef>
              <a:buAutoNum type="arabicPeriod"/>
              <a:tabLst>
                <a:tab pos="527685" algn="l"/>
                <a:tab pos="528320" algn="l"/>
              </a:tabLst>
            </a:pPr>
            <a:r>
              <a:rPr lang="en-US" altLang="zh-CN" sz="1600" dirty="0">
                <a:latin typeface="Arial" panose="020B0604020202020204"/>
                <a:cs typeface="Arial" panose="020B0604020202020204"/>
              </a:rPr>
              <a:t>	Closure of the meeting.</a:t>
            </a:r>
          </a:p>
        </p:txBody>
      </p:sp>
      <p:sp>
        <p:nvSpPr>
          <p:cNvPr id="6" name="object 3"/>
          <p:cNvSpPr txBox="1"/>
          <p:nvPr/>
        </p:nvSpPr>
        <p:spPr>
          <a:xfrm>
            <a:off x="625475" y="228600"/>
            <a:ext cx="7893050" cy="674544"/>
          </a:xfrm>
          <a:prstGeom prst="rect">
            <a:avLst/>
          </a:prstGeom>
        </p:spPr>
        <p:txBody>
          <a:bodyPr vert="horz" wrap="square" lIns="0" tIns="180340" rIns="0" bIns="0" rtlCol="0">
            <a:spAutoFit/>
          </a:bodyPr>
          <a:lstStyle/>
          <a:p>
            <a:pPr algn="ctr">
              <a:tabLst>
                <a:tab pos="527685" algn="l"/>
                <a:tab pos="528320" algn="l"/>
              </a:tabLst>
            </a:pPr>
            <a:r>
              <a:rPr lang="en-US" altLang="zh-CN" sz="3200" b="1" kern="0" spc="-10" dirty="0">
                <a:latin typeface="Calibri" panose="020F0502020204030204"/>
                <a:ea typeface="+mj-ea"/>
                <a:cs typeface="Calibri" panose="020F0502020204030204"/>
              </a:rPr>
              <a:t>Agenda of the 3</a:t>
            </a:r>
            <a:r>
              <a:rPr lang="en-US" altLang="zh-CN" sz="3200" b="1" kern="0" spc="-10" baseline="30000" dirty="0">
                <a:latin typeface="Calibri" panose="020F0502020204030204"/>
                <a:ea typeface="+mj-ea"/>
                <a:cs typeface="Calibri" panose="020F0502020204030204"/>
              </a:rPr>
              <a:t>rd</a:t>
            </a:r>
            <a:r>
              <a:rPr lang="en-US" altLang="zh-CN" sz="3200" b="1" kern="0" spc="-10" dirty="0">
                <a:latin typeface="Calibri" panose="020F0502020204030204"/>
                <a:ea typeface="+mj-ea"/>
                <a:cs typeface="Calibri" panose="020F0502020204030204"/>
              </a:rPr>
              <a:t> WG4 meeting (Draft)</a:t>
            </a:r>
            <a:endParaRPr sz="3200" b="1" kern="0" spc="-10" dirty="0">
              <a:latin typeface="Calibri" panose="020F0502020204030204"/>
              <a:ea typeface="+mj-ea"/>
              <a:cs typeface="Calibri" panose="020F0502020204030204"/>
            </a:endParaRP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3</a:t>
            </a:fld>
            <a:endParaRPr lang="en-US" altLang="zh-CN" spc="-5"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457200"/>
            <a:ext cx="88392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Discussion on detailed plan of the 2</a:t>
            </a:r>
            <a:r>
              <a:rPr lang="en-US" altLang="zh-CN" sz="3200" b="1" spc="-10" baseline="30000" dirty="0">
                <a:ea typeface="+mj-ea"/>
                <a:cs typeface="Calibri" panose="020F0502020204030204"/>
              </a:rPr>
              <a:t>nd</a:t>
            </a:r>
            <a:r>
              <a:rPr lang="en-US" altLang="zh-CN" sz="3200" b="1" spc="-10" dirty="0">
                <a:ea typeface="+mj-ea"/>
                <a:cs typeface="Calibri" panose="020F0502020204030204"/>
              </a:rPr>
              <a:t> test series</a:t>
            </a:r>
            <a:endParaRPr lang="zh-CN" altLang="en-US" sz="3200" b="1" spc="-10" dirty="0">
              <a:latin typeface="Calibri" panose="020F0502020204030204"/>
              <a:ea typeface="+mj-ea"/>
              <a:cs typeface="Calibri" panose="020F0502020204030204"/>
            </a:endParaRPr>
          </a:p>
        </p:txBody>
      </p:sp>
      <p:sp>
        <p:nvSpPr>
          <p:cNvPr id="2" name="矩形 1"/>
          <p:cNvSpPr/>
          <p:nvPr/>
        </p:nvSpPr>
        <p:spPr>
          <a:xfrm>
            <a:off x="609600" y="1447800"/>
            <a:ext cx="1602683" cy="553998"/>
          </a:xfrm>
          <a:prstGeom prst="rect">
            <a:avLst/>
          </a:prstGeom>
        </p:spPr>
        <p:txBody>
          <a:bodyPr wrap="none">
            <a:spAutoFit/>
          </a:bodyPr>
          <a:lstStyle/>
          <a:p>
            <a:pPr marL="0" lvl="1" eaLnBrk="0" fontAlgn="base" hangingPunct="0">
              <a:lnSpc>
                <a:spcPct val="150000"/>
              </a:lnSpc>
              <a:spcBef>
                <a:spcPts val="1180"/>
              </a:spcBef>
              <a:spcAft>
                <a:spcPct val="0"/>
              </a:spcAft>
              <a:tabLst>
                <a:tab pos="447040" algn="l"/>
              </a:tabLst>
            </a:pPr>
            <a:r>
              <a:rPr lang="en-US" altLang="zh-CN" sz="2000" b="1" spc="-5" dirty="0">
                <a:latin typeface="Arial" panose="020B0604020202020204"/>
                <a:cs typeface="Arial" panose="020B0604020202020204"/>
              </a:rPr>
              <a:t>5. Schedule</a:t>
            </a:r>
          </a:p>
        </p:txBody>
      </p:sp>
      <p:graphicFrame>
        <p:nvGraphicFramePr>
          <p:cNvPr id="6" name="object 4"/>
          <p:cNvGraphicFramePr>
            <a:graphicFrameLocks noGrp="1"/>
          </p:cNvGraphicFramePr>
          <p:nvPr>
            <p:custDataLst>
              <p:tags r:id="rId1"/>
            </p:custDataLst>
            <p:extLst>
              <p:ext uri="{D42A27DB-BD31-4B8C-83A1-F6EECF244321}">
                <p14:modId xmlns:p14="http://schemas.microsoft.com/office/powerpoint/2010/main" val="3276743360"/>
              </p:ext>
            </p:extLst>
          </p:nvPr>
        </p:nvGraphicFramePr>
        <p:xfrm>
          <a:off x="624364" y="2094528"/>
          <a:ext cx="7910036" cy="3163272"/>
        </p:xfrm>
        <a:graphic>
          <a:graphicData uri="http://schemas.openxmlformats.org/drawingml/2006/table">
            <a:tbl>
              <a:tblPr firstRow="1" bandRow="1">
                <a:tableStyleId>{2D5ABB26-0587-4C30-8999-92F81FD0307C}</a:tableStyleId>
              </a:tblPr>
              <a:tblGrid>
                <a:gridCol w="1512058">
                  <a:extLst>
                    <a:ext uri="{9D8B030D-6E8A-4147-A177-3AD203B41FA5}">
                      <a16:colId xmlns:a16="http://schemas.microsoft.com/office/drawing/2014/main" val="20000"/>
                    </a:ext>
                  </a:extLst>
                </a:gridCol>
                <a:gridCol w="6397978">
                  <a:extLst>
                    <a:ext uri="{9D8B030D-6E8A-4147-A177-3AD203B41FA5}">
                      <a16:colId xmlns:a16="http://schemas.microsoft.com/office/drawing/2014/main" val="20001"/>
                    </a:ext>
                  </a:extLst>
                </a:gridCol>
              </a:tblGrid>
              <a:tr h="442829">
                <a:tc>
                  <a:txBody>
                    <a:bodyPr/>
                    <a:lstStyle/>
                    <a:p>
                      <a:pPr marL="0" algn="ctr">
                        <a:lnSpc>
                          <a:spcPct val="125000"/>
                        </a:lnSpc>
                        <a:spcBef>
                          <a:spcPts val="370"/>
                        </a:spcBef>
                        <a:spcAft>
                          <a:spcPts val="0"/>
                        </a:spcAft>
                        <a:tabLst>
                          <a:tab pos="447040" algn="l"/>
                        </a:tabLst>
                      </a:pPr>
                      <a:r>
                        <a:rPr sz="1600" b="1" kern="100" dirty="0">
                          <a:solidFill>
                            <a:schemeClr val="tx1"/>
                          </a:solidFill>
                          <a:effectLst/>
                          <a:latin typeface="Times New Roman" panose="02020603050405020304" pitchFamily="18" charset="0"/>
                          <a:ea typeface="宋体" panose="02010600030101010101" pitchFamily="2" charset="-122"/>
                          <a:cs typeface="+mn-cs"/>
                        </a:rPr>
                        <a:t>Time</a:t>
                      </a: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marL="0" algn="ctr">
                        <a:lnSpc>
                          <a:spcPct val="125000"/>
                        </a:lnSpc>
                        <a:spcBef>
                          <a:spcPts val="370"/>
                        </a:spcBef>
                        <a:spcAft>
                          <a:spcPts val="0"/>
                        </a:spcAft>
                        <a:tabLst>
                          <a:tab pos="447040" algn="l"/>
                        </a:tabLst>
                      </a:pPr>
                      <a:r>
                        <a:rPr sz="1600" b="1" kern="100" dirty="0">
                          <a:solidFill>
                            <a:schemeClr val="tx1"/>
                          </a:solidFill>
                          <a:effectLst/>
                          <a:latin typeface="Times New Roman" panose="02020603050405020304" pitchFamily="18" charset="0"/>
                          <a:ea typeface="宋体" panose="02010600030101010101" pitchFamily="2" charset="-122"/>
                          <a:cs typeface="+mn-cs"/>
                        </a:rPr>
                        <a:t>Tasks</a:t>
                      </a: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9462">
                <a:tc>
                  <a:txBody>
                    <a:bodyPr/>
                    <a:lstStyle/>
                    <a:p>
                      <a:pPr marL="0" algn="ctr">
                        <a:lnSpc>
                          <a:spcPct val="125000"/>
                        </a:lnSpc>
                        <a:spcBef>
                          <a:spcPts val="635"/>
                        </a:spcBef>
                        <a:spcAft>
                          <a:spcPts val="0"/>
                        </a:spcAft>
                        <a:tabLst>
                          <a:tab pos="447040" algn="l"/>
                        </a:tabLst>
                      </a:pPr>
                      <a:r>
                        <a:rPr lang="en-US" sz="1600" kern="100" dirty="0">
                          <a:solidFill>
                            <a:schemeClr val="tx1"/>
                          </a:solidFill>
                          <a:effectLst/>
                          <a:latin typeface="Times New Roman" panose="02020603050405020304" pitchFamily="18" charset="0"/>
                          <a:ea typeface="宋体" panose="02010600030101010101" pitchFamily="2" charset="-122"/>
                          <a:cs typeface="+mn-cs"/>
                        </a:rPr>
                        <a:t>2020.09</a:t>
                      </a:r>
                      <a:endParaRPr sz="1600" kern="100" dirty="0">
                        <a:solidFill>
                          <a:schemeClr val="tx1"/>
                        </a:solidFill>
                        <a:effectLst/>
                        <a:latin typeface="Times New Roman" panose="02020603050405020304" pitchFamily="18" charset="0"/>
                        <a:ea typeface="宋体" panose="02010600030101010101" pitchFamily="2" charset="-122"/>
                        <a:cs typeface="+mn-cs"/>
                      </a:endParaRPr>
                    </a:p>
                  </a:txBody>
                  <a:tcPr marL="0" marR="0" marT="80645" marB="0" anchor="ctr">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446088" indent="-266700" algn="l">
                        <a:lnSpc>
                          <a:spcPct val="125000"/>
                        </a:lnSpc>
                        <a:spcBef>
                          <a:spcPts val="470"/>
                        </a:spcBef>
                        <a:spcAft>
                          <a:spcPts val="0"/>
                        </a:spcAft>
                        <a:buFont typeface="Wingdings" panose="05000000000000000000"/>
                        <a:buChar char=""/>
                        <a:tabLst>
                          <a:tab pos="447040" algn="l"/>
                        </a:tabLst>
                      </a:pPr>
                      <a:r>
                        <a:rPr lang="en-US" sz="1600" kern="100" dirty="0">
                          <a:solidFill>
                            <a:schemeClr val="tx1"/>
                          </a:solidFill>
                          <a:effectLst/>
                          <a:latin typeface="Times New Roman" panose="02020603050405020304" pitchFamily="18" charset="0"/>
                          <a:ea typeface="宋体" panose="02010600030101010101" pitchFamily="2" charset="-122"/>
                          <a:cs typeface="+mn-cs"/>
                        </a:rPr>
                        <a:t>Finalize the test program of the second round comparative test</a:t>
                      </a:r>
                      <a:endParaRPr sz="1600" kern="100" dirty="0">
                        <a:solidFill>
                          <a:schemeClr val="tx1"/>
                        </a:solidFill>
                        <a:effectLst/>
                        <a:latin typeface="Times New Roman" panose="02020603050405020304" pitchFamily="18" charset="0"/>
                        <a:ea typeface="宋体" panose="02010600030101010101" pitchFamily="2" charset="-122"/>
                        <a:cs typeface="+mn-cs"/>
                      </a:endParaRPr>
                    </a:p>
                  </a:txBody>
                  <a:tcPr marL="0" marR="0" marT="59690" marB="0" anchor="ctr">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03"/>
                  </a:ext>
                </a:extLst>
              </a:tr>
              <a:tr h="1536305">
                <a:tc>
                  <a:txBody>
                    <a:bodyPr/>
                    <a:lstStyle/>
                    <a:p>
                      <a:pPr marL="0" algn="ctr">
                        <a:lnSpc>
                          <a:spcPct val="125000"/>
                        </a:lnSpc>
                        <a:spcBef>
                          <a:spcPts val="635"/>
                        </a:spcBef>
                        <a:spcAft>
                          <a:spcPts val="0"/>
                        </a:spcAft>
                        <a:tabLst>
                          <a:tab pos="447040" algn="l"/>
                        </a:tabLst>
                      </a:pPr>
                      <a:r>
                        <a:rPr lang="en-US" sz="1600" kern="100" dirty="0">
                          <a:solidFill>
                            <a:schemeClr val="tx1"/>
                          </a:solidFill>
                          <a:effectLst/>
                          <a:latin typeface="Times New Roman" panose="02020603050405020304" pitchFamily="18" charset="0"/>
                          <a:ea typeface="宋体" panose="02010600030101010101" pitchFamily="2" charset="-122"/>
                          <a:cs typeface="+mn-cs"/>
                        </a:rPr>
                        <a:t>2020.09-2021.02</a:t>
                      </a:r>
                      <a:endParaRPr sz="1600" kern="100" dirty="0">
                        <a:solidFill>
                          <a:schemeClr val="tx1"/>
                        </a:solidFill>
                        <a:effectLst/>
                        <a:latin typeface="Times New Roman" panose="02020603050405020304" pitchFamily="18" charset="0"/>
                        <a:ea typeface="宋体" panose="02010600030101010101" pitchFamily="2" charset="-122"/>
                        <a:cs typeface="+mn-cs"/>
                      </a:endParaRPr>
                    </a:p>
                  </a:txBody>
                  <a:tcPr marL="0" marR="0" marT="80645" marB="0" anchor="ctr">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6088" indent="-266700" algn="l">
                        <a:lnSpc>
                          <a:spcPct val="125000"/>
                        </a:lnSpc>
                        <a:spcBef>
                          <a:spcPts val="470"/>
                        </a:spcBef>
                        <a:spcAft>
                          <a:spcPts val="0"/>
                        </a:spcAft>
                        <a:buFont typeface="Wingdings" panose="05000000000000000000"/>
                        <a:buChar char=""/>
                        <a:tabLst>
                          <a:tab pos="447040" algn="l"/>
                        </a:tabLst>
                      </a:pPr>
                      <a:r>
                        <a:rPr lang="en-US" altLang="zh-CN" sz="1600" kern="100" dirty="0">
                          <a:solidFill>
                            <a:schemeClr val="tx1"/>
                          </a:solidFill>
                          <a:effectLst/>
                          <a:latin typeface="Times New Roman" panose="02020603050405020304" pitchFamily="18" charset="0"/>
                          <a:ea typeface="宋体" panose="02010600030101010101" pitchFamily="2" charset="-122"/>
                          <a:cs typeface="+mn-cs"/>
                        </a:rPr>
                        <a:t>Second round comparative test </a:t>
                      </a:r>
                      <a:r>
                        <a:rPr lang="en-US" sz="1600" kern="100" dirty="0">
                          <a:solidFill>
                            <a:schemeClr val="tx1"/>
                          </a:solidFill>
                          <a:effectLst/>
                          <a:latin typeface="Times New Roman" panose="02020603050405020304" pitchFamily="18" charset="0"/>
                          <a:ea typeface="宋体" panose="02010600030101010101" pitchFamily="2" charset="-122"/>
                          <a:cs typeface="+mn-cs"/>
                        </a:rPr>
                        <a:t>(Curing for 3 months + </a:t>
                      </a:r>
                      <a:r>
                        <a:rPr lang="en-US" altLang="zh-CN" sz="1600" kern="100" dirty="0">
                          <a:solidFill>
                            <a:schemeClr val="tx1"/>
                          </a:solidFill>
                          <a:effectLst/>
                          <a:latin typeface="Times New Roman" panose="02020603050405020304" pitchFamily="18" charset="0"/>
                          <a:ea typeface="宋体" panose="02010600030101010101" pitchFamily="2" charset="-122"/>
                          <a:cs typeface="+mn-cs"/>
                        </a:rPr>
                        <a:t>Carbonation for 1 month</a:t>
                      </a:r>
                      <a:r>
                        <a:rPr lang="en-US" sz="1600" kern="100" dirty="0">
                          <a:solidFill>
                            <a:schemeClr val="tx1"/>
                          </a:solidFill>
                          <a:effectLst/>
                          <a:latin typeface="Times New Roman" panose="02020603050405020304" pitchFamily="18" charset="0"/>
                          <a:ea typeface="宋体" panose="02010600030101010101" pitchFamily="2" charset="-122"/>
                          <a:cs typeface="+mn-cs"/>
                        </a:rPr>
                        <a:t>).</a:t>
                      </a:r>
                    </a:p>
                    <a:p>
                      <a:pPr marL="446088" indent="-87313" algn="l">
                        <a:lnSpc>
                          <a:spcPct val="125000"/>
                        </a:lnSpc>
                        <a:spcBef>
                          <a:spcPts val="470"/>
                        </a:spcBef>
                        <a:spcAft>
                          <a:spcPts val="0"/>
                        </a:spcAft>
                        <a:buFont typeface="Arial" panose="020B0604020202020204" pitchFamily="34" charset="0"/>
                        <a:buChar char="•"/>
                        <a:tabLst>
                          <a:tab pos="447040" algn="l"/>
                        </a:tabLst>
                      </a:pPr>
                      <a:r>
                        <a:rPr lang="en-US" altLang="zh-CN" sz="1600" kern="100" dirty="0">
                          <a:solidFill>
                            <a:schemeClr val="tx1"/>
                          </a:solidFill>
                          <a:effectLst/>
                          <a:latin typeface="Times New Roman" panose="02020603050405020304" pitchFamily="18" charset="0"/>
                          <a:ea typeface="宋体" panose="02010600030101010101" pitchFamily="2" charset="-122"/>
                          <a:cs typeface="+mn-cs"/>
                        </a:rPr>
                        <a:t> Casting &amp; Curing: 2020.10-2021.01</a:t>
                      </a:r>
                    </a:p>
                    <a:p>
                      <a:pPr marL="358775" indent="0" algn="l">
                        <a:lnSpc>
                          <a:spcPct val="125000"/>
                        </a:lnSpc>
                        <a:spcBef>
                          <a:spcPts val="470"/>
                        </a:spcBef>
                        <a:spcAft>
                          <a:spcPts val="0"/>
                        </a:spcAft>
                        <a:buFont typeface="Arial" panose="020B0604020202020204" pitchFamily="34" charset="0"/>
                        <a:buChar char="•"/>
                        <a:tabLst>
                          <a:tab pos="447040" algn="l"/>
                        </a:tabLst>
                      </a:pPr>
                      <a:r>
                        <a:rPr lang="en-US" altLang="zh-CN" sz="1600" kern="100" dirty="0">
                          <a:solidFill>
                            <a:schemeClr val="tx1"/>
                          </a:solidFill>
                          <a:effectLst/>
                          <a:latin typeface="Times New Roman" panose="02020603050405020304" pitchFamily="18" charset="0"/>
                          <a:ea typeface="宋体" panose="02010600030101010101" pitchFamily="2" charset="-122"/>
                          <a:cs typeface="+mn-cs"/>
                        </a:rPr>
                        <a:t> Carbonation: 2021.01-2021.02</a:t>
                      </a:r>
                      <a:endParaRPr sz="1600" kern="100" dirty="0">
                        <a:solidFill>
                          <a:schemeClr val="tx1"/>
                        </a:solidFill>
                        <a:effectLst/>
                        <a:latin typeface="Times New Roman" panose="02020603050405020304" pitchFamily="18" charset="0"/>
                        <a:ea typeface="宋体" panose="02010600030101010101" pitchFamily="2" charset="-122"/>
                        <a:cs typeface="+mn-cs"/>
                      </a:endParaRPr>
                    </a:p>
                  </a:txBody>
                  <a:tcPr marL="0" marR="0" marT="59690" marB="0" anchor="ctr">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4676">
                <a:tc>
                  <a:txBody>
                    <a:bodyPr/>
                    <a:lstStyle/>
                    <a:p>
                      <a:pPr marL="0" marR="0" lvl="0" indent="0" algn="ctr" defTabSz="914400" eaLnBrk="1" fontAlgn="auto" latinLnBrk="0" hangingPunct="1">
                        <a:lnSpc>
                          <a:spcPct val="125000"/>
                        </a:lnSpc>
                        <a:spcBef>
                          <a:spcPts val="0"/>
                        </a:spcBef>
                        <a:spcAft>
                          <a:spcPts val="0"/>
                        </a:spcAft>
                        <a:buClrTx/>
                        <a:buSzTx/>
                        <a:buFontTx/>
                        <a:buNone/>
                        <a:tabLst>
                          <a:tab pos="447040" algn="l"/>
                        </a:tabLst>
                        <a:defRPr/>
                      </a:pPr>
                      <a:r>
                        <a:rPr lang="en-US" altLang="zh-CN" sz="1600" b="1" kern="100" dirty="0">
                          <a:solidFill>
                            <a:srgbClr val="FF0000"/>
                          </a:solidFill>
                          <a:effectLst/>
                          <a:latin typeface="Times New Roman" panose="02020603050405020304" pitchFamily="18" charset="0"/>
                          <a:ea typeface="宋体" panose="02010600030101010101" pitchFamily="2" charset="-122"/>
                          <a:cs typeface="+mn-cs"/>
                        </a:rPr>
                        <a:t>2021.03.22-03.26</a:t>
                      </a:r>
                      <a:endParaRPr lang="zh-CN" altLang="en-US" sz="1600" b="1" kern="100" dirty="0">
                        <a:solidFill>
                          <a:srgbClr val="FF0000"/>
                        </a:solidFill>
                        <a:effectLst/>
                        <a:latin typeface="Times New Roman" panose="02020603050405020304" pitchFamily="18" charset="0"/>
                        <a:ea typeface="宋体" panose="02010600030101010101" pitchFamily="2" charset="-122"/>
                        <a:cs typeface="+mn-cs"/>
                      </a:endParaRPr>
                    </a:p>
                  </a:txBody>
                  <a:tcPr marL="0" marR="0" marT="80645" marB="0" anchor="ctr">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446088" indent="-266700" algn="l">
                        <a:lnSpc>
                          <a:spcPct val="125000"/>
                        </a:lnSpc>
                        <a:spcBef>
                          <a:spcPts val="470"/>
                        </a:spcBef>
                        <a:spcAft>
                          <a:spcPts val="0"/>
                        </a:spcAft>
                        <a:buFont typeface="Wingdings" panose="05000000000000000000"/>
                        <a:buChar char=""/>
                        <a:tabLst>
                          <a:tab pos="447040" algn="l"/>
                        </a:tabLst>
                      </a:pPr>
                      <a:r>
                        <a:rPr lang="en-US" altLang="zh-CN" sz="1600" kern="100" dirty="0">
                          <a:solidFill>
                            <a:srgbClr val="FF0000"/>
                          </a:solidFill>
                          <a:effectLst/>
                          <a:latin typeface="Times New Roman" panose="02020603050405020304" pitchFamily="18" charset="0"/>
                          <a:ea typeface="宋体" panose="02010600030101010101" pitchFamily="2" charset="-122"/>
                          <a:cs typeface="+mn-cs"/>
                        </a:rPr>
                        <a:t>4</a:t>
                      </a:r>
                      <a:r>
                        <a:rPr lang="en-US" altLang="zh-CN" sz="1600" kern="100" baseline="30000" dirty="0">
                          <a:solidFill>
                            <a:srgbClr val="FF0000"/>
                          </a:solidFill>
                          <a:effectLst/>
                          <a:latin typeface="Times New Roman" panose="02020603050405020304" pitchFamily="18" charset="0"/>
                          <a:ea typeface="宋体" panose="02010600030101010101" pitchFamily="2" charset="-122"/>
                          <a:cs typeface="+mn-cs"/>
                        </a:rPr>
                        <a:t>th</a:t>
                      </a:r>
                      <a:r>
                        <a:rPr lang="en-US" altLang="zh-CN" sz="1600" kern="100" dirty="0">
                          <a:solidFill>
                            <a:srgbClr val="FF0000"/>
                          </a:solidFill>
                          <a:effectLst/>
                          <a:latin typeface="Times New Roman" panose="02020603050405020304" pitchFamily="18" charset="0"/>
                          <a:ea typeface="宋体" panose="02010600030101010101" pitchFamily="2" charset="-122"/>
                          <a:cs typeface="+mn-cs"/>
                        </a:rPr>
                        <a:t> WG4 pre-meeting </a:t>
                      </a:r>
                      <a:r>
                        <a:rPr lang="en-US" altLang="zh-CN" sz="1600" kern="100" dirty="0">
                          <a:solidFill>
                            <a:schemeClr val="tx1"/>
                          </a:solidFill>
                          <a:effectLst/>
                          <a:latin typeface="Times New Roman" panose="02020603050405020304" pitchFamily="18" charset="0"/>
                          <a:ea typeface="宋体" panose="02010600030101010101" pitchFamily="2" charset="-122"/>
                          <a:cs typeface="+mn-cs"/>
                        </a:rPr>
                        <a:t>before RILEM 75th Anniversary (Paris, France, 6 to 10 April 2021) 2021.03.23, possible date</a:t>
                      </a:r>
                    </a:p>
                  </a:txBody>
                  <a:tcPr marL="0" marR="0" marT="59690" marB="0" anchor="ctr">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05"/>
                  </a:ext>
                </a:extLst>
              </a:tr>
            </a:tbl>
          </a:graphicData>
        </a:graphic>
      </p:graphicFrame>
      <p:sp>
        <p:nvSpPr>
          <p:cNvPr id="4" name="灯片编号占位符 3"/>
          <p:cNvSpPr>
            <a:spLocks noGrp="1"/>
          </p:cNvSpPr>
          <p:nvPr>
            <p:ph type="sldNum" sz="quarter" idx="7"/>
          </p:nvPr>
        </p:nvSpPr>
        <p:spPr/>
        <p:txBody>
          <a:bodyPr/>
          <a:lstStyle/>
          <a:p>
            <a:pPr marL="34290">
              <a:lnSpc>
                <a:spcPts val="1620"/>
              </a:lnSpc>
            </a:pPr>
            <a:fld id="{81D60167-4931-47E6-BA6A-407CBD079E47}" type="slidenum">
              <a:rPr lang="en-US" altLang="zh-CN" spc="-5" smtClean="0"/>
              <a:t>30</a:t>
            </a:fld>
            <a:endParaRPr lang="en-US" altLang="zh-CN" spc="-5" dirty="0"/>
          </a:p>
        </p:txBody>
      </p:sp>
    </p:spTree>
    <p:extLst>
      <p:ext uri="{BB962C8B-B14F-4D97-AF65-F5344CB8AC3E}">
        <p14:creationId xmlns:p14="http://schemas.microsoft.com/office/powerpoint/2010/main" val="1576144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600" y="457200"/>
            <a:ext cx="74676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Next meetings</a:t>
            </a:r>
            <a:endParaRPr lang="zh-CN" altLang="en-US" sz="3200" b="1" spc="-10" dirty="0">
              <a:latin typeface="Calibri" panose="020F0502020204030204"/>
              <a:ea typeface="+mj-ea"/>
              <a:cs typeface="Calibri" panose="020F0502020204030204"/>
            </a:endParaRPr>
          </a:p>
        </p:txBody>
      </p:sp>
      <p:graphicFrame>
        <p:nvGraphicFramePr>
          <p:cNvPr id="5" name="object 4"/>
          <p:cNvGraphicFramePr>
            <a:graphicFrameLocks noGrp="1"/>
          </p:cNvGraphicFramePr>
          <p:nvPr>
            <p:custDataLst>
              <p:tags r:id="rId1"/>
            </p:custDataLst>
            <p:extLst>
              <p:ext uri="{D42A27DB-BD31-4B8C-83A1-F6EECF244321}">
                <p14:modId xmlns:p14="http://schemas.microsoft.com/office/powerpoint/2010/main" val="2499918529"/>
              </p:ext>
            </p:extLst>
          </p:nvPr>
        </p:nvGraphicFramePr>
        <p:xfrm>
          <a:off x="791528" y="1524000"/>
          <a:ext cx="7666672" cy="2182492"/>
        </p:xfrm>
        <a:graphic>
          <a:graphicData uri="http://schemas.openxmlformats.org/drawingml/2006/table">
            <a:tbl>
              <a:tblPr firstRow="1" bandRow="1">
                <a:tableStyleId>{2D5ABB26-0587-4C30-8999-92F81FD0307C}</a:tableStyleId>
              </a:tblPr>
              <a:tblGrid>
                <a:gridCol w="1205705">
                  <a:extLst>
                    <a:ext uri="{9D8B030D-6E8A-4147-A177-3AD203B41FA5}">
                      <a16:colId xmlns:a16="http://schemas.microsoft.com/office/drawing/2014/main" val="20000"/>
                    </a:ext>
                  </a:extLst>
                </a:gridCol>
                <a:gridCol w="6460967">
                  <a:extLst>
                    <a:ext uri="{9D8B030D-6E8A-4147-A177-3AD203B41FA5}">
                      <a16:colId xmlns:a16="http://schemas.microsoft.com/office/drawing/2014/main" val="20001"/>
                    </a:ext>
                  </a:extLst>
                </a:gridCol>
              </a:tblGrid>
              <a:tr h="405504">
                <a:tc>
                  <a:txBody>
                    <a:bodyPr/>
                    <a:lstStyle/>
                    <a:p>
                      <a:pPr algn="ctr">
                        <a:lnSpc>
                          <a:spcPct val="100000"/>
                        </a:lnSpc>
                        <a:spcBef>
                          <a:spcPts val="370"/>
                        </a:spcBef>
                      </a:pPr>
                      <a:r>
                        <a:rPr sz="1800" b="1" spc="-10" dirty="0">
                          <a:latin typeface="Times New Roman" panose="02020603050405020304" pitchFamily="18" charset="0"/>
                          <a:cs typeface="Times New Roman" panose="02020603050405020304" pitchFamily="18" charset="0"/>
                        </a:rPr>
                        <a:t>Time</a:t>
                      </a:r>
                      <a:endParaRPr sz="1800" dirty="0">
                        <a:latin typeface="Times New Roman" panose="02020603050405020304" pitchFamily="18" charset="0"/>
                        <a:cs typeface="Times New Roman" panose="02020603050405020304" pitchFamily="18" charset="0"/>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marL="3175" algn="ctr">
                        <a:lnSpc>
                          <a:spcPct val="100000"/>
                        </a:lnSpc>
                        <a:spcBef>
                          <a:spcPts val="370"/>
                        </a:spcBef>
                      </a:pPr>
                      <a:r>
                        <a:rPr sz="1800" b="1" spc="-35" dirty="0">
                          <a:latin typeface="Times New Roman" panose="02020603050405020304" pitchFamily="18" charset="0"/>
                          <a:cs typeface="Times New Roman" panose="02020603050405020304" pitchFamily="18" charset="0"/>
                        </a:rPr>
                        <a:t>Tasks</a:t>
                      </a:r>
                      <a:endParaRPr sz="1800" dirty="0">
                        <a:latin typeface="Times New Roman" panose="02020603050405020304" pitchFamily="18" charset="0"/>
                        <a:cs typeface="Times New Roman" panose="02020603050405020304" pitchFamily="18" charset="0"/>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47096">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800" dirty="0">
                          <a:latin typeface="Times New Roman" panose="02020603050405020304" pitchFamily="18" charset="0"/>
                          <a:cs typeface="Times New Roman" panose="02020603050405020304" pitchFamily="18" charset="0"/>
                        </a:rPr>
                        <a:t>Mar.</a:t>
                      </a:r>
                      <a:r>
                        <a:rPr lang="en-US" altLang="zh-CN" sz="1800" baseline="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2021</a:t>
                      </a:r>
                      <a:endParaRPr lang="zh-CN" altLang="en-US" dirty="0">
                        <a:latin typeface="Times New Roman" panose="02020603050405020304" pitchFamily="18" charset="0"/>
                        <a:cs typeface="Times New Roman" panose="02020603050405020304" pitchFamily="18" charset="0"/>
                      </a:endParaRPr>
                    </a:p>
                  </a:txBody>
                  <a:tcPr marL="0" marR="0" marT="80645" marB="0" anchor="ctr">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4020" indent="-345440">
                        <a:lnSpc>
                          <a:spcPct val="100000"/>
                        </a:lnSpc>
                        <a:spcBef>
                          <a:spcPts val="470"/>
                        </a:spcBef>
                        <a:buFont typeface="Wingdings" panose="05000000000000000000"/>
                        <a:buChar char=""/>
                        <a:tabLst>
                          <a:tab pos="414020" algn="l"/>
                          <a:tab pos="414655" algn="l"/>
                        </a:tabLst>
                      </a:pPr>
                      <a:r>
                        <a:rPr lang="en-US" altLang="zh-CN" sz="1800" spc="-15" dirty="0">
                          <a:solidFill>
                            <a:srgbClr val="FF0000"/>
                          </a:solidFill>
                          <a:latin typeface="Times New Roman" panose="02020603050405020304" pitchFamily="18" charset="0"/>
                          <a:cs typeface="Times New Roman" panose="02020603050405020304" pitchFamily="18" charset="0"/>
                        </a:rPr>
                        <a:t>4</a:t>
                      </a:r>
                      <a:r>
                        <a:rPr lang="en-US" altLang="zh-CN" sz="1800" spc="-15" baseline="30000" dirty="0">
                          <a:solidFill>
                            <a:srgbClr val="FF0000"/>
                          </a:solidFill>
                          <a:latin typeface="Times New Roman" panose="02020603050405020304" pitchFamily="18" charset="0"/>
                          <a:cs typeface="Times New Roman" panose="02020603050405020304" pitchFamily="18" charset="0"/>
                        </a:rPr>
                        <a:t>th</a:t>
                      </a:r>
                      <a:r>
                        <a:rPr lang="en-US" altLang="zh-CN" sz="1800" spc="-22" baseline="25000" dirty="0">
                          <a:solidFill>
                            <a:srgbClr val="FF0000"/>
                          </a:solidFill>
                          <a:latin typeface="Times New Roman" panose="02020603050405020304" pitchFamily="18" charset="0"/>
                          <a:cs typeface="Times New Roman" panose="02020603050405020304" pitchFamily="18" charset="0"/>
                        </a:rPr>
                        <a:t> </a:t>
                      </a:r>
                      <a:r>
                        <a:rPr lang="en-US" altLang="zh-CN" sz="1800" spc="-10" dirty="0">
                          <a:solidFill>
                            <a:srgbClr val="FF0000"/>
                          </a:solidFill>
                          <a:latin typeface="Times New Roman" panose="02020603050405020304" pitchFamily="18" charset="0"/>
                          <a:cs typeface="Times New Roman" panose="02020603050405020304" pitchFamily="18" charset="0"/>
                        </a:rPr>
                        <a:t>WG4 meeting </a:t>
                      </a:r>
                      <a:r>
                        <a:rPr lang="en-US" altLang="zh-CN" sz="1800" spc="-5" dirty="0">
                          <a:solidFill>
                            <a:srgbClr val="FF0000"/>
                          </a:solidFill>
                          <a:latin typeface="Times New Roman" panose="02020603050405020304" pitchFamily="18" charset="0"/>
                          <a:cs typeface="Times New Roman" panose="02020603050405020304" pitchFamily="18" charset="0"/>
                        </a:rPr>
                        <a:t>in </a:t>
                      </a:r>
                      <a:r>
                        <a:rPr lang="en-US" altLang="zh-CN" sz="1800" spc="-15" dirty="0">
                          <a:solidFill>
                            <a:srgbClr val="FF0000"/>
                          </a:solidFill>
                          <a:latin typeface="Times New Roman" panose="02020603050405020304" pitchFamily="18" charset="0"/>
                          <a:cs typeface="Times New Roman" panose="02020603050405020304" pitchFamily="18" charset="0"/>
                        </a:rPr>
                        <a:t>Paris,</a:t>
                      </a:r>
                      <a:r>
                        <a:rPr lang="en-US" altLang="zh-CN" sz="1800" spc="60" dirty="0">
                          <a:solidFill>
                            <a:srgbClr val="FF0000"/>
                          </a:solidFill>
                          <a:latin typeface="Times New Roman" panose="02020603050405020304" pitchFamily="18" charset="0"/>
                          <a:cs typeface="Times New Roman" panose="02020603050405020304" pitchFamily="18" charset="0"/>
                        </a:rPr>
                        <a:t> France in conjunction with </a:t>
                      </a:r>
                      <a:r>
                        <a:rPr lang="en-US" altLang="zh-CN" sz="1800" spc="-5" dirty="0">
                          <a:solidFill>
                            <a:srgbClr val="FF0000"/>
                          </a:solidFill>
                          <a:latin typeface="Times New Roman" panose="02020603050405020304" pitchFamily="18" charset="0"/>
                          <a:cs typeface="Times New Roman" panose="02020603050405020304" pitchFamily="18" charset="0"/>
                        </a:rPr>
                        <a:t>75 </a:t>
                      </a:r>
                      <a:r>
                        <a:rPr lang="en-US" altLang="zh-CN" sz="1800" spc="-15" dirty="0">
                          <a:solidFill>
                            <a:srgbClr val="FF0000"/>
                          </a:solidFill>
                          <a:latin typeface="Times New Roman" panose="02020603050405020304" pitchFamily="18" charset="0"/>
                          <a:cs typeface="Times New Roman" panose="02020603050405020304" pitchFamily="18" charset="0"/>
                        </a:rPr>
                        <a:t>years  </a:t>
                      </a:r>
                      <a:r>
                        <a:rPr lang="en-US" altLang="zh-CN" sz="1800" spc="-10" dirty="0">
                          <a:solidFill>
                            <a:srgbClr val="FF0000"/>
                          </a:solidFill>
                          <a:latin typeface="Times New Roman" panose="02020603050405020304" pitchFamily="18" charset="0"/>
                          <a:cs typeface="Times New Roman" panose="02020603050405020304" pitchFamily="18" charset="0"/>
                        </a:rPr>
                        <a:t>celebration of RILEM (6 to 10 April 2021)</a:t>
                      </a:r>
                      <a:endParaRPr lang="en-US" altLang="zh-CN" sz="1800" spc="-5" dirty="0">
                        <a:solidFill>
                          <a:srgbClr val="FF0000"/>
                        </a:solidFill>
                        <a:latin typeface="Times New Roman" panose="02020603050405020304" pitchFamily="18" charset="0"/>
                        <a:cs typeface="Times New Roman" panose="02020603050405020304" pitchFamily="18" charset="0"/>
                      </a:endParaRPr>
                    </a:p>
                    <a:p>
                      <a:pPr marL="414020" indent="-345440">
                        <a:lnSpc>
                          <a:spcPct val="100000"/>
                        </a:lnSpc>
                        <a:spcBef>
                          <a:spcPts val="470"/>
                        </a:spcBef>
                        <a:buFont typeface="Wingdings" panose="05000000000000000000"/>
                        <a:buChar char=""/>
                        <a:tabLst>
                          <a:tab pos="414020" algn="l"/>
                          <a:tab pos="414655" algn="l"/>
                        </a:tabLst>
                      </a:pPr>
                      <a:r>
                        <a:rPr lang="en-US" altLang="zh-CN" sz="1800" spc="-15" dirty="0">
                          <a:latin typeface="Times New Roman" panose="02020603050405020304" pitchFamily="18" charset="0"/>
                          <a:cs typeface="Times New Roman" panose="02020603050405020304" pitchFamily="18" charset="0"/>
                        </a:rPr>
                        <a:t>Discussion</a:t>
                      </a:r>
                      <a:r>
                        <a:rPr lang="en-US" altLang="zh-CN" sz="1800" spc="-15" baseline="0" dirty="0">
                          <a:latin typeface="Times New Roman" panose="02020603050405020304" pitchFamily="18" charset="0"/>
                          <a:cs typeface="Times New Roman" panose="02020603050405020304" pitchFamily="18" charset="0"/>
                        </a:rPr>
                        <a:t> of the test results of the second round comparative test</a:t>
                      </a:r>
                      <a:endParaRPr lang="zh-CN" altLang="en-US" dirty="0">
                        <a:latin typeface="Times New Roman" panose="02020603050405020304" pitchFamily="18" charset="0"/>
                        <a:cs typeface="Times New Roman" panose="02020603050405020304" pitchFamily="18" charset="0"/>
                      </a:endParaRPr>
                    </a:p>
                  </a:txBody>
                  <a:tcPr marL="0" marR="0" marT="59690" marB="0" anchor="ctr">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9892">
                <a:tc>
                  <a:txBody>
                    <a:bodyPr/>
                    <a:lstStyle/>
                    <a:p>
                      <a:pPr algn="ctr">
                        <a:lnSpc>
                          <a:spcPct val="100000"/>
                        </a:lnSpc>
                        <a:spcBef>
                          <a:spcPts val="635"/>
                        </a:spcBef>
                      </a:pPr>
                      <a:endParaRPr sz="1800" dirty="0">
                        <a:latin typeface="Times New Roman" panose="02020603050405020304" pitchFamily="18" charset="0"/>
                        <a:cs typeface="Times New Roman" panose="02020603050405020304" pitchFamily="18" charset="0"/>
                      </a:endParaRPr>
                    </a:p>
                  </a:txBody>
                  <a:tcPr marL="0" marR="0" marT="80645"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marL="414020" indent="-345440">
                        <a:lnSpc>
                          <a:spcPct val="100000"/>
                        </a:lnSpc>
                        <a:spcBef>
                          <a:spcPts val="470"/>
                        </a:spcBef>
                        <a:buFont typeface="Wingdings" panose="05000000000000000000"/>
                        <a:buChar char=""/>
                        <a:tabLst>
                          <a:tab pos="414020" algn="l"/>
                          <a:tab pos="414655" algn="l"/>
                        </a:tabLst>
                      </a:pPr>
                      <a:endParaRPr sz="1800" dirty="0">
                        <a:latin typeface="Times New Roman" panose="02020603050405020304" pitchFamily="18" charset="0"/>
                        <a:cs typeface="Times New Roman" panose="02020603050405020304" pitchFamily="18" charset="0"/>
                      </a:endParaRPr>
                    </a:p>
                  </a:txBody>
                  <a:tcPr marL="0" marR="0" marT="5969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31</a:t>
            </a:fld>
            <a:endParaRPr lang="en-US" altLang="zh-CN" spc="-5" dirty="0"/>
          </a:p>
        </p:txBody>
      </p:sp>
    </p:spTree>
    <p:extLst>
      <p:ext uri="{BB962C8B-B14F-4D97-AF65-F5344CB8AC3E}">
        <p14:creationId xmlns:p14="http://schemas.microsoft.com/office/powerpoint/2010/main" val="3489602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457200"/>
            <a:ext cx="88392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Next steps and any other business</a:t>
            </a:r>
            <a:endParaRPr lang="zh-CN" altLang="en-US" sz="3200" b="1" spc="-10" dirty="0">
              <a:latin typeface="Calibri" panose="020F0502020204030204"/>
              <a:ea typeface="+mj-ea"/>
              <a:cs typeface="Calibri" panose="020F0502020204030204"/>
            </a:endParaRPr>
          </a:p>
        </p:txBody>
      </p:sp>
      <p:sp>
        <p:nvSpPr>
          <p:cNvPr id="4" name="object 4"/>
          <p:cNvSpPr txBox="1">
            <a:spLocks/>
          </p:cNvSpPr>
          <p:nvPr/>
        </p:nvSpPr>
        <p:spPr>
          <a:xfrm>
            <a:off x="381000" y="1600200"/>
            <a:ext cx="8305800" cy="4648200"/>
          </a:xfrm>
          <a:prstGeom prst="rect">
            <a:avLst/>
          </a:prstGeom>
          <a:ln>
            <a:noFill/>
          </a:ln>
        </p:spPr>
        <p:txBody>
          <a:bodyPr vert="horz" wrap="square" lIns="0" tIns="9525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7505" lvl="1" indent="-265430">
              <a:spcBef>
                <a:spcPts val="1180"/>
              </a:spcBef>
              <a:buFont typeface="Wingdings" panose="05000000000000000000" pitchFamily="2" charset="2"/>
              <a:buChar char="Ø"/>
              <a:tabLst>
                <a:tab pos="447040" algn="l"/>
              </a:tabLst>
            </a:pPr>
            <a:r>
              <a:rPr lang="en-US" altLang="zh-CN" sz="2000" kern="0" spc="-5" dirty="0">
                <a:solidFill>
                  <a:sysClr val="windowText" lastClr="000000"/>
                </a:solidFill>
                <a:latin typeface="Arial" panose="020B0604020202020204"/>
                <a:cs typeface="Arial" panose="020B0604020202020204"/>
              </a:rPr>
              <a:t>Next steps</a:t>
            </a:r>
          </a:p>
          <a:p>
            <a:pPr marL="447675" lvl="1" algn="l" rtl="0">
              <a:spcBef>
                <a:spcPts val="1180"/>
              </a:spcBef>
              <a:tabLst>
                <a:tab pos="629920" algn="l"/>
              </a:tabLst>
            </a:pPr>
            <a:r>
              <a:rPr lang="en-US" altLang="zh-CN" sz="1600" kern="0" dirty="0">
                <a:latin typeface="Arial" panose="020B0604020202020204"/>
                <a:cs typeface="Arial" panose="020B0604020202020204"/>
              </a:rPr>
              <a:t>1. </a:t>
            </a:r>
          </a:p>
          <a:p>
            <a:pPr marL="447675" lvl="1" algn="l" rtl="0">
              <a:spcBef>
                <a:spcPts val="1180"/>
              </a:spcBef>
              <a:tabLst>
                <a:tab pos="629920" algn="l"/>
              </a:tabLst>
            </a:pPr>
            <a:r>
              <a:rPr lang="en-US" altLang="zh-CN" sz="1600" kern="0" dirty="0">
                <a:solidFill>
                  <a:schemeClr val="tx1"/>
                </a:solidFill>
                <a:latin typeface="Arial" panose="020B0604020202020204"/>
                <a:cs typeface="Arial" panose="020B0604020202020204"/>
              </a:rPr>
              <a:t>2. </a:t>
            </a: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32</a:t>
            </a:fld>
            <a:endParaRPr lang="en-US" altLang="zh-CN" spc="-5" dirty="0"/>
          </a:p>
        </p:txBody>
      </p:sp>
    </p:spTree>
    <p:extLst>
      <p:ext uri="{BB962C8B-B14F-4D97-AF65-F5344CB8AC3E}">
        <p14:creationId xmlns:p14="http://schemas.microsoft.com/office/powerpoint/2010/main" val="2636403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60348" y="565226"/>
            <a:ext cx="6623304" cy="984885"/>
          </a:xfrm>
        </p:spPr>
        <p:txBody>
          <a:bodyPr/>
          <a:lstStyle/>
          <a:p>
            <a:pPr marL="12700" algn="ctr" rtl="0">
              <a:spcBef>
                <a:spcPts val="95"/>
              </a:spcBef>
            </a:pPr>
            <a:r>
              <a:rPr lang="en-US" altLang="zh-CN" kern="1200" spc="-10" dirty="0">
                <a:latin typeface="+mn-lt"/>
              </a:rPr>
              <a:t>Closure of the meeting</a:t>
            </a:r>
            <a:br>
              <a:rPr lang="en-US" altLang="zh-CN" kern="1200" spc="-10" dirty="0">
                <a:latin typeface="+mn-lt"/>
              </a:rPr>
            </a:br>
            <a:endParaRPr lang="zh-CN" altLang="en-US" kern="1200" spc="-10" dirty="0">
              <a:latin typeface="+mn-lt"/>
            </a:endParaRPr>
          </a:p>
        </p:txBody>
      </p:sp>
      <p:sp>
        <p:nvSpPr>
          <p:cNvPr id="3" name="灯片编号占位符 2"/>
          <p:cNvSpPr>
            <a:spLocks noGrp="1"/>
          </p:cNvSpPr>
          <p:nvPr>
            <p:ph type="sldNum" sz="quarter" idx="7"/>
          </p:nvPr>
        </p:nvSpPr>
        <p:spPr/>
        <p:txBody>
          <a:bodyPr/>
          <a:lstStyle/>
          <a:p>
            <a:pPr marL="34290">
              <a:lnSpc>
                <a:spcPts val="1620"/>
              </a:lnSpc>
            </a:pPr>
            <a:fld id="{81D60167-4931-47E6-BA6A-407CBD079E47}" type="slidenum">
              <a:rPr lang="en-US" altLang="zh-CN" spc="-5" smtClean="0"/>
              <a:t>33</a:t>
            </a:fld>
            <a:endParaRPr lang="en-US" altLang="zh-CN" spc="-5" dirty="0"/>
          </a:p>
        </p:txBody>
      </p:sp>
    </p:spTree>
    <p:extLst>
      <p:ext uri="{BB962C8B-B14F-4D97-AF65-F5344CB8AC3E}">
        <p14:creationId xmlns:p14="http://schemas.microsoft.com/office/powerpoint/2010/main" val="2720455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2743200"/>
            <a:ext cx="6553200" cy="566822"/>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16165D"/>
                </a:solidFill>
                <a:latin typeface="Arial" panose="020B0604020202020204"/>
                <a:cs typeface="Arial" panose="020B0604020202020204"/>
              </a:rPr>
              <a:t>Thanks for </a:t>
            </a:r>
            <a:r>
              <a:rPr sz="3600" spc="-10" dirty="0">
                <a:solidFill>
                  <a:srgbClr val="16165D"/>
                </a:solidFill>
                <a:latin typeface="Arial" panose="020B0604020202020204"/>
                <a:cs typeface="Arial" panose="020B0604020202020204"/>
              </a:rPr>
              <a:t>your </a:t>
            </a:r>
            <a:r>
              <a:rPr lang="en-US" sz="3600" spc="-5" dirty="0">
                <a:solidFill>
                  <a:srgbClr val="16165D"/>
                </a:solidFill>
                <a:latin typeface="Arial" panose="020B0604020202020204"/>
                <a:cs typeface="Arial" panose="020B0604020202020204"/>
              </a:rPr>
              <a:t>cooperation</a:t>
            </a:r>
            <a:r>
              <a:rPr sz="3600" dirty="0">
                <a:solidFill>
                  <a:srgbClr val="16165D"/>
                </a:solidFill>
                <a:latin typeface="Arial" panose="020B0604020202020204"/>
                <a:cs typeface="Arial" panose="020B0604020202020204"/>
              </a:rPr>
              <a:t>!</a:t>
            </a:r>
            <a:endParaRPr sz="3600" dirty="0">
              <a:latin typeface="Arial" panose="020B0604020202020204"/>
              <a:cs typeface="Arial" panose="020B0604020202020204"/>
            </a:endParaRPr>
          </a:p>
        </p:txBody>
      </p:sp>
      <p:sp>
        <p:nvSpPr>
          <p:cNvPr id="4" name="object 7"/>
          <p:cNvSpPr txBox="1">
            <a:spLocks noGrp="1"/>
          </p:cNvSpPr>
          <p:nvPr>
            <p:ph type="sldNum" sz="quarter" idx="7"/>
          </p:nvPr>
        </p:nvSpPr>
        <p:spPr>
          <a:xfrm>
            <a:off x="8686800" y="6477000"/>
            <a:ext cx="315595" cy="205184"/>
          </a:xfrm>
          <a:prstGeom prst="rect">
            <a:avLst/>
          </a:prstGeom>
        </p:spPr>
        <p:txBody>
          <a:bodyPr vert="horz" wrap="square" lIns="0" tIns="0" rIns="0" bIns="0" rtlCol="0">
            <a:spAutoFit/>
          </a:bodyPr>
          <a:lstStyle/>
          <a:p>
            <a:pPr marL="34290">
              <a:lnSpc>
                <a:spcPts val="1620"/>
              </a:lnSpc>
            </a:pPr>
            <a:fld id="{81D60167-4931-47E6-BA6A-407CBD079E47}" type="slidenum">
              <a:rPr spc="-5" dirty="0"/>
              <a:t>34</a:t>
            </a:fld>
            <a:endParaRPr spc="-5" dirty="0"/>
          </a:p>
        </p:txBody>
      </p:sp>
    </p:spTree>
    <p:extLst>
      <p:ext uri="{BB962C8B-B14F-4D97-AF65-F5344CB8AC3E}">
        <p14:creationId xmlns:p14="http://schemas.microsoft.com/office/powerpoint/2010/main" val="757999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600" y="457200"/>
            <a:ext cx="74676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Possible modifications of the test program</a:t>
            </a:r>
            <a:endParaRPr lang="zh-CN" altLang="en-US" sz="3200" b="1" spc="-10" dirty="0">
              <a:latin typeface="Calibri" panose="020F0502020204030204"/>
              <a:ea typeface="+mj-ea"/>
              <a:cs typeface="Calibri" panose="020F0502020204030204"/>
            </a:endParaRPr>
          </a:p>
        </p:txBody>
      </p:sp>
      <p:sp>
        <p:nvSpPr>
          <p:cNvPr id="6" name="内容占位符 2"/>
          <p:cNvSpPr txBox="1">
            <a:spLocks noChangeArrowheads="1"/>
          </p:cNvSpPr>
          <p:nvPr/>
        </p:nvSpPr>
        <p:spPr bwMode="auto">
          <a:xfrm>
            <a:off x="1066800" y="1905000"/>
            <a:ext cx="597852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a:lstStyle>
          <a:p>
            <a:pPr marL="514350" indent="-514350" eaLnBrk="1" hangingPunct="1">
              <a:spcBef>
                <a:spcPts val="1200"/>
              </a:spcBef>
              <a:buFont typeface="Arial" panose="020B0604020202020204" pitchFamily="34" charset="0"/>
              <a:buAutoNum type="arabicPeriod"/>
            </a:pPr>
            <a:r>
              <a:rPr lang="en-US" altLang="zh-CN" sz="2400" kern="0" dirty="0">
                <a:latin typeface="Arial" panose="020B0604020202020204" pitchFamily="34" charset="0"/>
              </a:rPr>
              <a:t>Scope and Applications</a:t>
            </a:r>
          </a:p>
          <a:p>
            <a:pPr marL="514350" indent="-514350" eaLnBrk="1" hangingPunct="1">
              <a:spcBef>
                <a:spcPts val="1200"/>
              </a:spcBef>
              <a:buFont typeface="Arial" panose="020B0604020202020204" pitchFamily="34" charset="0"/>
              <a:buAutoNum type="arabicPeriod"/>
            </a:pPr>
            <a:r>
              <a:rPr lang="en-US" altLang="zh-CN" sz="2400" kern="0" dirty="0">
                <a:latin typeface="Arial" panose="020B0604020202020204" pitchFamily="34" charset="0"/>
              </a:rPr>
              <a:t>Equipment </a:t>
            </a:r>
          </a:p>
          <a:p>
            <a:pPr marL="514350" indent="-514350" eaLnBrk="1" hangingPunct="1">
              <a:spcBef>
                <a:spcPts val="1200"/>
              </a:spcBef>
              <a:buFont typeface="Arial" panose="020B0604020202020204" pitchFamily="34" charset="0"/>
              <a:buAutoNum type="arabicPeriod"/>
            </a:pPr>
            <a:r>
              <a:rPr lang="en-US" altLang="zh-CN" sz="2400" kern="0" dirty="0">
                <a:latin typeface="Arial" panose="020B0604020202020204" pitchFamily="34" charset="0"/>
              </a:rPr>
              <a:t>Materials and Mix Design</a:t>
            </a:r>
          </a:p>
          <a:p>
            <a:pPr marL="514350" indent="-514350" eaLnBrk="1" hangingPunct="1">
              <a:spcBef>
                <a:spcPts val="1200"/>
              </a:spcBef>
              <a:buFont typeface="Arial" panose="020B0604020202020204" pitchFamily="34" charset="0"/>
              <a:buAutoNum type="arabicPeriod"/>
            </a:pPr>
            <a:r>
              <a:rPr lang="en-US" altLang="zh-CN" sz="2400" kern="0" dirty="0">
                <a:latin typeface="Arial" panose="020B0604020202020204" pitchFamily="34" charset="0"/>
              </a:rPr>
              <a:t>Preparation of Test Samples</a:t>
            </a:r>
          </a:p>
          <a:p>
            <a:pPr marL="514350" indent="-514350" eaLnBrk="1" hangingPunct="1">
              <a:spcBef>
                <a:spcPts val="1200"/>
              </a:spcBef>
              <a:buFont typeface="Arial" panose="020B0604020202020204" pitchFamily="34" charset="0"/>
              <a:buAutoNum type="arabicPeriod"/>
            </a:pPr>
            <a:r>
              <a:rPr lang="en-US" altLang="zh-CN" sz="2400" kern="0" dirty="0">
                <a:latin typeface="Arial" panose="020B0604020202020204" pitchFamily="34" charset="0"/>
              </a:rPr>
              <a:t>Test Procedure</a:t>
            </a:r>
          </a:p>
          <a:p>
            <a:pPr marL="514350" indent="-514350" eaLnBrk="1" hangingPunct="1">
              <a:spcBef>
                <a:spcPts val="1200"/>
              </a:spcBef>
              <a:buFont typeface="Arial" panose="020B0604020202020204" pitchFamily="34" charset="0"/>
              <a:buAutoNum type="arabicPeriod"/>
            </a:pPr>
            <a:r>
              <a:rPr lang="en-US" altLang="zh-CN" sz="2400" kern="0" dirty="0">
                <a:latin typeface="Arial" panose="020B0604020202020204" pitchFamily="34" charset="0"/>
              </a:rPr>
              <a:t>Report </a:t>
            </a: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35</a:t>
            </a:fld>
            <a:endParaRPr lang="en-US" altLang="zh-CN" spc="-5" dirty="0"/>
          </a:p>
        </p:txBody>
      </p:sp>
    </p:spTree>
    <p:extLst>
      <p:ext uri="{BB962C8B-B14F-4D97-AF65-F5344CB8AC3E}">
        <p14:creationId xmlns:p14="http://schemas.microsoft.com/office/powerpoint/2010/main" val="111138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600" y="457200"/>
            <a:ext cx="74676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Possible modifications of the test program</a:t>
            </a:r>
            <a:endParaRPr lang="zh-CN" altLang="en-US" sz="3200" b="1" spc="-10" dirty="0">
              <a:latin typeface="Calibri" panose="020F0502020204030204"/>
              <a:ea typeface="+mj-ea"/>
              <a:cs typeface="Calibri" panose="020F0502020204030204"/>
            </a:endParaRPr>
          </a:p>
        </p:txBody>
      </p:sp>
      <p:sp>
        <p:nvSpPr>
          <p:cNvPr id="4" name="object 6"/>
          <p:cNvSpPr txBox="1"/>
          <p:nvPr/>
        </p:nvSpPr>
        <p:spPr>
          <a:xfrm>
            <a:off x="533400" y="1295400"/>
            <a:ext cx="8305799" cy="4080476"/>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1. Scope and Applications</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Scope</a:t>
            </a:r>
          </a:p>
          <a:p>
            <a:pPr marL="733425" lvl="1" indent="-285750" fontAlgn="base">
              <a:lnSpc>
                <a:spcPct val="120000"/>
              </a:lnSpc>
              <a:spcBef>
                <a:spcPts val="1180"/>
              </a:spcBef>
              <a:spcAft>
                <a:spcPct val="0"/>
              </a:spcAft>
              <a:buFont typeface="Arial" panose="020B0604020202020204" pitchFamily="34" charset="0"/>
              <a:buChar char="•"/>
              <a:tabLst>
                <a:tab pos="629920" algn="l"/>
              </a:tabLst>
            </a:pPr>
            <a:r>
              <a:rPr lang="en-US" kern="0" dirty="0">
                <a:latin typeface="Arial" panose="020B0604020202020204"/>
                <a:cs typeface="Arial" panose="020B0604020202020204"/>
                <a:sym typeface="Calibri" panose="020F0502020204030204" pitchFamily="34" charset="0"/>
              </a:rPr>
              <a:t>To determine durability of concrete under combined actions of carbonation and compressive load.</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altLang="zh-CN" sz="2000" kern="0" spc="-5" dirty="0">
                <a:solidFill>
                  <a:sysClr val="windowText" lastClr="000000"/>
                </a:solidFill>
                <a:latin typeface="Arial" panose="020B0604020202020204"/>
                <a:cs typeface="Arial" panose="020B0604020202020204"/>
              </a:rPr>
              <a:t>Applied compressive load</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Carbonation and compression simultaneously.</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The pre-defined compressive stress ratio for this first round of comparative testing is 0.45. A comparison will be made with the unloaded condition. </a:t>
            </a:r>
          </a:p>
          <a:p>
            <a:pPr marL="92075" lvl="1" eaLnBrk="0" fontAlgn="base" hangingPunct="0">
              <a:lnSpc>
                <a:spcPct val="120000"/>
              </a:lnSpc>
              <a:spcBef>
                <a:spcPts val="600"/>
              </a:spcBef>
              <a:spcAft>
                <a:spcPct val="0"/>
              </a:spcAft>
              <a:tabLst>
                <a:tab pos="447040" algn="l"/>
              </a:tabLst>
            </a:pPr>
            <a:endParaRPr lang="en-US" sz="1600" kern="0" dirty="0">
              <a:latin typeface="Arial" panose="020B0604020202020204"/>
              <a:cs typeface="Arial" panose="020B0604020202020204"/>
              <a:sym typeface="Calibri" panose="020F0502020204030204" pitchFamily="34" charset="0"/>
            </a:endParaRP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36</a:t>
            </a:fld>
            <a:endParaRPr lang="en-US" altLang="zh-CN" spc="-5" dirty="0"/>
          </a:p>
        </p:txBody>
      </p:sp>
    </p:spTree>
    <p:extLst>
      <p:ext uri="{BB962C8B-B14F-4D97-AF65-F5344CB8AC3E}">
        <p14:creationId xmlns:p14="http://schemas.microsoft.com/office/powerpoint/2010/main" val="3740785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600" y="457200"/>
            <a:ext cx="74676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Possible modifications of the test program</a:t>
            </a:r>
            <a:endParaRPr lang="zh-CN" altLang="en-US" sz="3200" b="1" spc="-10" dirty="0">
              <a:latin typeface="Calibri" panose="020F0502020204030204"/>
              <a:ea typeface="+mj-ea"/>
              <a:cs typeface="Calibri" panose="020F0502020204030204"/>
            </a:endParaRPr>
          </a:p>
        </p:txBody>
      </p:sp>
      <p:sp>
        <p:nvSpPr>
          <p:cNvPr id="4" name="object 6"/>
          <p:cNvSpPr txBox="1"/>
          <p:nvPr/>
        </p:nvSpPr>
        <p:spPr>
          <a:xfrm>
            <a:off x="533400" y="1295400"/>
            <a:ext cx="8305799" cy="3529556"/>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2. Equipment </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Loading device </a:t>
            </a:r>
          </a:p>
          <a:p>
            <a:pPr marL="733425" lvl="1" indent="-285750" fontAlgn="base">
              <a:lnSpc>
                <a:spcPct val="120000"/>
              </a:lnSpc>
              <a:spcBef>
                <a:spcPts val="1180"/>
              </a:spcBef>
              <a:spcAft>
                <a:spcPct val="0"/>
              </a:spcAft>
              <a:buFont typeface="Arial" panose="020B0604020202020204" pitchFamily="34" charset="0"/>
              <a:buChar char="•"/>
              <a:tabLst>
                <a:tab pos="629920" algn="l"/>
              </a:tabLst>
            </a:pPr>
            <a:r>
              <a:rPr lang="en-US" kern="0" dirty="0">
                <a:latin typeface="Arial" panose="020B0604020202020204"/>
                <a:cs typeface="Arial" panose="020B0604020202020204"/>
                <a:sym typeface="Calibri" panose="020F0502020204030204" pitchFamily="34" charset="0"/>
              </a:rPr>
              <a:t>Using a bolt-and-spring system</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altLang="zh-CN" sz="2000" kern="0" spc="-5" dirty="0">
                <a:solidFill>
                  <a:sysClr val="windowText" lastClr="000000"/>
                </a:solidFill>
                <a:latin typeface="Arial" panose="020B0604020202020204"/>
                <a:cs typeface="Arial" panose="020B0604020202020204"/>
              </a:rPr>
              <a:t>Carbonation device</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Temperature: 20 ± 2 ℃</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Relative humidity: 65 ± 5%</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CO</a:t>
            </a:r>
            <a:r>
              <a:rPr lang="en-US" altLang="zh-CN" kern="0" baseline="-25000" dirty="0">
                <a:latin typeface="Arial" panose="020B0604020202020204"/>
                <a:cs typeface="Arial" panose="020B0604020202020204"/>
              </a:rPr>
              <a:t>2</a:t>
            </a:r>
            <a:r>
              <a:rPr lang="en-US" altLang="zh-CN" kern="0" dirty="0">
                <a:latin typeface="Arial" panose="020B0604020202020204"/>
                <a:cs typeface="Arial" panose="020B0604020202020204"/>
              </a:rPr>
              <a:t> concentration: 2% or 20%</a:t>
            </a:r>
          </a:p>
        </p:txBody>
      </p:sp>
      <p:sp>
        <p:nvSpPr>
          <p:cNvPr id="7" name="矩形 6"/>
          <p:cNvSpPr/>
          <p:nvPr/>
        </p:nvSpPr>
        <p:spPr>
          <a:xfrm>
            <a:off x="726299" y="4953000"/>
            <a:ext cx="7920000" cy="172354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just">
              <a:spcAft>
                <a:spcPts val="600"/>
              </a:spcAft>
            </a:pPr>
            <a:r>
              <a:rPr lang="en-US" altLang="zh-CN" sz="1600" i="1" dirty="0"/>
              <a:t>Please note that the carbonation chamber should accommodate at least 9 specimens with loading device (in the second round of comparative test, at least 3 stress ratios 0, 0.30, 0.60 will be considered and 3 specimens for each stress ratio).</a:t>
            </a:r>
          </a:p>
          <a:p>
            <a:pPr algn="just">
              <a:spcAft>
                <a:spcPts val="600"/>
              </a:spcAft>
            </a:pPr>
            <a:r>
              <a:rPr lang="en-US" altLang="zh-CN" sz="1600" i="1" dirty="0"/>
              <a:t>In the first comparative test, only CO</a:t>
            </a:r>
            <a:r>
              <a:rPr lang="en-US" altLang="zh-CN" sz="1600" i="1" baseline="-25000" dirty="0"/>
              <a:t>2</a:t>
            </a:r>
            <a:r>
              <a:rPr lang="en-US" altLang="zh-CN" sz="1600" i="1" dirty="0"/>
              <a:t> concentration of 2% is considered. </a:t>
            </a:r>
          </a:p>
          <a:p>
            <a:pPr algn="just">
              <a:spcAft>
                <a:spcPts val="600"/>
              </a:spcAft>
            </a:pPr>
            <a:r>
              <a:rPr lang="en-US" altLang="zh-CN" sz="1600" i="1" dirty="0"/>
              <a:t>In the second round of comparative test, natural carbonation and CO</a:t>
            </a:r>
            <a:r>
              <a:rPr lang="en-US" altLang="zh-CN" sz="1600" i="1" baseline="-25000" dirty="0"/>
              <a:t>2</a:t>
            </a:r>
            <a:r>
              <a:rPr lang="en-US" altLang="zh-CN" sz="1600" i="1" dirty="0"/>
              <a:t> concentration of 20% will be also considered.</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1662" y="1276350"/>
            <a:ext cx="2786062"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37</a:t>
            </a:fld>
            <a:endParaRPr lang="en-US" altLang="zh-CN" spc="-5" dirty="0"/>
          </a:p>
        </p:txBody>
      </p:sp>
    </p:spTree>
    <p:extLst>
      <p:ext uri="{BB962C8B-B14F-4D97-AF65-F5344CB8AC3E}">
        <p14:creationId xmlns:p14="http://schemas.microsoft.com/office/powerpoint/2010/main" val="596950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600" y="457200"/>
            <a:ext cx="74676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Possible modifications of the test program</a:t>
            </a:r>
            <a:endParaRPr lang="zh-CN" altLang="en-US" sz="3200" b="1" spc="-10" dirty="0">
              <a:latin typeface="Calibri" panose="020F0502020204030204"/>
              <a:ea typeface="+mj-ea"/>
              <a:cs typeface="Calibri" panose="020F0502020204030204"/>
            </a:endParaRPr>
          </a:p>
        </p:txBody>
      </p:sp>
      <p:sp>
        <p:nvSpPr>
          <p:cNvPr id="4" name="object 6"/>
          <p:cNvSpPr txBox="1"/>
          <p:nvPr/>
        </p:nvSpPr>
        <p:spPr>
          <a:xfrm>
            <a:off x="533400" y="1295400"/>
            <a:ext cx="8305799" cy="2366161"/>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3. Materials and Mix Design</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Mix proportion</a:t>
            </a:r>
            <a:endParaRPr lang="en-US" altLang="zh-CN" sz="2000" kern="0" spc="-5" dirty="0">
              <a:solidFill>
                <a:sysClr val="windowText" lastClr="000000"/>
              </a:solidFill>
              <a:latin typeface="Arial" panose="020B0604020202020204"/>
              <a:cs typeface="Arial" panose="020B0604020202020204"/>
            </a:endParaRP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Cement type: CEM I 42.5</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err="1">
                <a:latin typeface="Arial" panose="020B0604020202020204"/>
                <a:cs typeface="Arial" panose="020B0604020202020204"/>
              </a:rPr>
              <a:t>Superplasticizer</a:t>
            </a:r>
            <a:r>
              <a:rPr lang="en-US" altLang="zh-CN" kern="0" dirty="0">
                <a:latin typeface="Arial" panose="020B0604020202020204"/>
                <a:cs typeface="Arial" panose="020B0604020202020204"/>
              </a:rPr>
              <a:t>: </a:t>
            </a:r>
            <a:r>
              <a:rPr lang="en-US" altLang="zh-CN" kern="0" dirty="0" err="1">
                <a:latin typeface="Arial" panose="020B0604020202020204"/>
                <a:cs typeface="Arial" panose="020B0604020202020204"/>
              </a:rPr>
              <a:t>Polycarboxylates</a:t>
            </a:r>
            <a:r>
              <a:rPr lang="en-US" altLang="zh-CN" kern="0" dirty="0">
                <a:latin typeface="Arial" panose="020B0604020202020204"/>
                <a:cs typeface="Arial" panose="020B0604020202020204"/>
              </a:rPr>
              <a:t> </a:t>
            </a:r>
            <a:r>
              <a:rPr lang="en-US" altLang="zh-CN" kern="0" dirty="0" err="1">
                <a:latin typeface="Arial" panose="020B0604020202020204"/>
                <a:cs typeface="Arial" panose="020B0604020202020204"/>
              </a:rPr>
              <a:t>superplasticizer</a:t>
            </a:r>
            <a:r>
              <a:rPr lang="en-US" altLang="zh-CN" kern="0" dirty="0">
                <a:latin typeface="Arial" panose="020B0604020202020204"/>
                <a:cs typeface="Arial" panose="020B0604020202020204"/>
              </a:rPr>
              <a:t>, adjust the amount to make the slump of 110±10 mm.</a:t>
            </a:r>
          </a:p>
        </p:txBody>
      </p:sp>
      <p:graphicFrame>
        <p:nvGraphicFramePr>
          <p:cNvPr id="5" name="表格 4"/>
          <p:cNvGraphicFramePr>
            <a:graphicFrameLocks noGrp="1"/>
          </p:cNvGraphicFramePr>
          <p:nvPr>
            <p:extLst>
              <p:ext uri="{D42A27DB-BD31-4B8C-83A1-F6EECF244321}">
                <p14:modId xmlns:p14="http://schemas.microsoft.com/office/powerpoint/2010/main" val="177297029"/>
              </p:ext>
            </p:extLst>
          </p:nvPr>
        </p:nvGraphicFramePr>
        <p:xfrm>
          <a:off x="533400" y="4038600"/>
          <a:ext cx="8153399" cy="1219200"/>
        </p:xfrm>
        <a:graphic>
          <a:graphicData uri="http://schemas.openxmlformats.org/drawingml/2006/table">
            <a:tbl>
              <a:tblPr/>
              <a:tblGrid>
                <a:gridCol w="935168">
                  <a:extLst>
                    <a:ext uri="{9D8B030D-6E8A-4147-A177-3AD203B41FA5}">
                      <a16:colId xmlns:a16="http://schemas.microsoft.com/office/drawing/2014/main" val="20000"/>
                    </a:ext>
                  </a:extLst>
                </a:gridCol>
                <a:gridCol w="520228">
                  <a:extLst>
                    <a:ext uri="{9D8B030D-6E8A-4147-A177-3AD203B41FA5}">
                      <a16:colId xmlns:a16="http://schemas.microsoft.com/office/drawing/2014/main" val="20001"/>
                    </a:ext>
                  </a:extLst>
                </a:gridCol>
                <a:gridCol w="900874">
                  <a:extLst>
                    <a:ext uri="{9D8B030D-6E8A-4147-A177-3AD203B41FA5}">
                      <a16:colId xmlns:a16="http://schemas.microsoft.com/office/drawing/2014/main" val="20002"/>
                    </a:ext>
                  </a:extLst>
                </a:gridCol>
                <a:gridCol w="1584463">
                  <a:extLst>
                    <a:ext uri="{9D8B030D-6E8A-4147-A177-3AD203B41FA5}">
                      <a16:colId xmlns:a16="http://schemas.microsoft.com/office/drawing/2014/main" val="20003"/>
                    </a:ext>
                  </a:extLst>
                </a:gridCol>
                <a:gridCol w="1827942">
                  <a:extLst>
                    <a:ext uri="{9D8B030D-6E8A-4147-A177-3AD203B41FA5}">
                      <a16:colId xmlns:a16="http://schemas.microsoft.com/office/drawing/2014/main" val="20004"/>
                    </a:ext>
                  </a:extLst>
                </a:gridCol>
                <a:gridCol w="1571295">
                  <a:extLst>
                    <a:ext uri="{9D8B030D-6E8A-4147-A177-3AD203B41FA5}">
                      <a16:colId xmlns:a16="http://schemas.microsoft.com/office/drawing/2014/main" val="20005"/>
                    </a:ext>
                  </a:extLst>
                </a:gridCol>
                <a:gridCol w="813429">
                  <a:extLst>
                    <a:ext uri="{9D8B030D-6E8A-4147-A177-3AD203B41FA5}">
                      <a16:colId xmlns:a16="http://schemas.microsoft.com/office/drawing/2014/main" val="20006"/>
                    </a:ext>
                  </a:extLst>
                </a:gridCol>
              </a:tblGrid>
              <a:tr h="653847">
                <a:tc>
                  <a:txBody>
                    <a:bodyPr/>
                    <a:lstStyle/>
                    <a:p>
                      <a:pPr algn="ctr">
                        <a:spcAft>
                          <a:spcPts val="0"/>
                        </a:spcAft>
                      </a:pPr>
                      <a:r>
                        <a:rPr lang="en-US" sz="1600" b="1" kern="100" dirty="0">
                          <a:effectLst/>
                          <a:latin typeface="Times New Roman" panose="02020603050405020304" pitchFamily="18" charset="0"/>
                          <a:cs typeface="Times New Roman" panose="02020603050405020304" pitchFamily="18" charset="0"/>
                        </a:rPr>
                        <a:t>Cement</a:t>
                      </a:r>
                      <a:endParaRPr lang="zh-CN" sz="1600" b="1" kern="100" dirty="0">
                        <a:effectLst/>
                        <a:latin typeface="Times New Roman" panose="02020603050405020304" pitchFamily="18" charset="0"/>
                        <a:cs typeface="Times New Roman" panose="02020603050405020304" pitchFamily="18" charset="0"/>
                      </a:endParaRPr>
                    </a:p>
                    <a:p>
                      <a:pPr algn="ctr">
                        <a:spcAft>
                          <a:spcPts val="0"/>
                        </a:spcAft>
                      </a:pPr>
                      <a:r>
                        <a:rPr lang="en-US" sz="1600" b="1" kern="100" dirty="0">
                          <a:effectLst/>
                          <a:latin typeface="Times New Roman" panose="02020603050405020304" pitchFamily="18" charset="0"/>
                          <a:cs typeface="Times New Roman" panose="02020603050405020304" pitchFamily="18" charset="0"/>
                        </a:rPr>
                        <a:t>(kg/m</a:t>
                      </a:r>
                      <a:r>
                        <a:rPr lang="en-US" sz="1600" b="1" kern="100" baseline="30000" dirty="0">
                          <a:effectLst/>
                          <a:latin typeface="Times New Roman" panose="02020603050405020304" pitchFamily="18" charset="0"/>
                          <a:cs typeface="Times New Roman" panose="02020603050405020304" pitchFamily="18" charset="0"/>
                        </a:rPr>
                        <a:t>3</a:t>
                      </a:r>
                      <a:r>
                        <a:rPr lang="en-US" sz="1600" b="1" kern="100" baseline="0" dirty="0">
                          <a:effectLst/>
                          <a:latin typeface="Times New Roman" panose="02020603050405020304" pitchFamily="18" charset="0"/>
                          <a:cs typeface="Times New Roman" panose="02020603050405020304" pitchFamily="18" charset="0"/>
                        </a:rPr>
                        <a:t>)</a:t>
                      </a:r>
                      <a:endParaRPr lang="zh-CN" sz="1600" b="1"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w/c</a:t>
                      </a:r>
                      <a:endParaRPr lang="zh-CN" sz="16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latin typeface="Times New Roman" panose="02020603050405020304" pitchFamily="18" charset="0"/>
                          <a:cs typeface="Times New Roman" panose="02020603050405020304" pitchFamily="18" charset="0"/>
                        </a:rPr>
                        <a:t>Water</a:t>
                      </a:r>
                      <a:endParaRPr lang="zh-CN" sz="1600" b="1" kern="100" dirty="0">
                        <a:effectLst/>
                        <a:latin typeface="Times New Roman" panose="02020603050405020304" pitchFamily="18" charset="0"/>
                        <a:cs typeface="Times New Roman" panose="02020603050405020304" pitchFamily="18" charset="0"/>
                      </a:endParaRPr>
                    </a:p>
                    <a:p>
                      <a:pPr algn="ctr">
                        <a:spcAft>
                          <a:spcPts val="0"/>
                        </a:spcAft>
                      </a:pPr>
                      <a:r>
                        <a:rPr lang="en-US" altLang="zh-CN" sz="1600" b="1" kern="100" dirty="0">
                          <a:effectLst/>
                          <a:latin typeface="Times New Roman" panose="02020603050405020304" pitchFamily="18" charset="0"/>
                          <a:cs typeface="Times New Roman" panose="02020603050405020304" pitchFamily="18" charset="0"/>
                        </a:rPr>
                        <a:t>(kg/m</a:t>
                      </a:r>
                      <a:r>
                        <a:rPr lang="en-US" altLang="zh-CN" sz="1600" b="1" kern="100" baseline="30000" dirty="0">
                          <a:effectLst/>
                          <a:latin typeface="Times New Roman" panose="02020603050405020304" pitchFamily="18" charset="0"/>
                          <a:cs typeface="Times New Roman" panose="02020603050405020304" pitchFamily="18" charset="0"/>
                        </a:rPr>
                        <a:t>3</a:t>
                      </a:r>
                      <a:r>
                        <a:rPr lang="en-US" altLang="zh-CN" sz="1600" b="1" kern="100" baseline="0" dirty="0">
                          <a:effectLst/>
                          <a:latin typeface="Times New Roman" panose="02020603050405020304" pitchFamily="18" charset="0"/>
                          <a:cs typeface="Times New Roman" panose="02020603050405020304" pitchFamily="18" charset="0"/>
                        </a:rPr>
                        <a:t>)</a:t>
                      </a:r>
                      <a:endParaRPr lang="zh-CN" altLang="zh-CN" sz="1600" b="1" kern="100" baseline="0" dirty="0">
                        <a:effectLst/>
                        <a:latin typeface="Times New Roman" panose="02020603050405020304" pitchFamily="18" charset="0"/>
                        <a:ea typeface="+mn-ea"/>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latin typeface="Times New Roman" panose="02020603050405020304" pitchFamily="18" charset="0"/>
                          <a:cs typeface="Times New Roman" panose="02020603050405020304" pitchFamily="18" charset="0"/>
                        </a:rPr>
                        <a:t>Fine aggregate</a:t>
                      </a:r>
                      <a:endParaRPr lang="zh-CN" sz="1600" b="1" kern="100" dirty="0">
                        <a:effectLst/>
                        <a:latin typeface="Times New Roman" panose="02020603050405020304" pitchFamily="18" charset="0"/>
                        <a:cs typeface="Times New Roman" panose="02020603050405020304" pitchFamily="18" charset="0"/>
                      </a:endParaRPr>
                    </a:p>
                    <a:p>
                      <a:pPr algn="ctr">
                        <a:spcAft>
                          <a:spcPts val="0"/>
                        </a:spcAft>
                      </a:pPr>
                      <a:r>
                        <a:rPr lang="en-US" altLang="zh-CN" sz="1600" b="1" kern="100" dirty="0">
                          <a:effectLst/>
                          <a:latin typeface="Times New Roman" panose="02020603050405020304" pitchFamily="18" charset="0"/>
                          <a:cs typeface="Times New Roman" panose="02020603050405020304" pitchFamily="18" charset="0"/>
                        </a:rPr>
                        <a:t>(kg/m</a:t>
                      </a:r>
                      <a:r>
                        <a:rPr lang="en-US" altLang="zh-CN" sz="1600" b="1" kern="100" baseline="30000" dirty="0">
                          <a:effectLst/>
                          <a:latin typeface="Times New Roman" panose="02020603050405020304" pitchFamily="18" charset="0"/>
                          <a:cs typeface="Times New Roman" panose="02020603050405020304" pitchFamily="18" charset="0"/>
                        </a:rPr>
                        <a:t>3</a:t>
                      </a:r>
                      <a:r>
                        <a:rPr lang="en-US" altLang="zh-CN" sz="1600" b="1" kern="100" baseline="0" dirty="0">
                          <a:effectLst/>
                          <a:latin typeface="Times New Roman" panose="02020603050405020304" pitchFamily="18" charset="0"/>
                          <a:cs typeface="Times New Roman" panose="02020603050405020304" pitchFamily="18" charset="0"/>
                        </a:rPr>
                        <a:t>)</a:t>
                      </a:r>
                      <a:endParaRPr lang="zh-CN" altLang="zh-CN" sz="1600" b="1" kern="100" baseline="0" dirty="0">
                        <a:effectLst/>
                        <a:latin typeface="Times New Roman" panose="02020603050405020304" pitchFamily="18" charset="0"/>
                        <a:ea typeface="+mn-ea"/>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latin typeface="Times New Roman" panose="02020603050405020304" pitchFamily="18" charset="0"/>
                          <a:cs typeface="Times New Roman" panose="02020603050405020304" pitchFamily="18" charset="0"/>
                        </a:rPr>
                        <a:t>Coarse aggregate</a:t>
                      </a:r>
                      <a:endParaRPr lang="zh-CN" sz="1600" b="1" kern="100" dirty="0">
                        <a:effectLst/>
                        <a:latin typeface="Times New Roman" panose="02020603050405020304" pitchFamily="18" charset="0"/>
                        <a:cs typeface="Times New Roman" panose="02020603050405020304" pitchFamily="18" charset="0"/>
                      </a:endParaRPr>
                    </a:p>
                    <a:p>
                      <a:pPr algn="ctr">
                        <a:spcAft>
                          <a:spcPts val="0"/>
                        </a:spcAft>
                      </a:pPr>
                      <a:r>
                        <a:rPr lang="en-US" altLang="zh-CN" sz="1600" b="1" kern="100" dirty="0">
                          <a:effectLst/>
                          <a:latin typeface="Times New Roman" panose="02020603050405020304" pitchFamily="18" charset="0"/>
                          <a:cs typeface="Times New Roman" panose="02020603050405020304" pitchFamily="18" charset="0"/>
                        </a:rPr>
                        <a:t>(kg/m</a:t>
                      </a:r>
                      <a:r>
                        <a:rPr lang="en-US" altLang="zh-CN" sz="1600" b="1" kern="100" baseline="30000" dirty="0">
                          <a:effectLst/>
                          <a:latin typeface="Times New Roman" panose="02020603050405020304" pitchFamily="18" charset="0"/>
                          <a:cs typeface="Times New Roman" panose="02020603050405020304" pitchFamily="18" charset="0"/>
                        </a:rPr>
                        <a:t>3</a:t>
                      </a:r>
                      <a:r>
                        <a:rPr lang="en-US" altLang="zh-CN" sz="1600" b="1" kern="100" baseline="0" dirty="0">
                          <a:effectLst/>
                          <a:latin typeface="Times New Roman" panose="02020603050405020304" pitchFamily="18" charset="0"/>
                          <a:cs typeface="Times New Roman" panose="02020603050405020304" pitchFamily="18" charset="0"/>
                        </a:rPr>
                        <a:t>)</a:t>
                      </a:r>
                      <a:endParaRPr lang="zh-CN" altLang="zh-CN" sz="1600" b="1" kern="100" baseline="0" dirty="0">
                        <a:effectLst/>
                        <a:latin typeface="Times New Roman" panose="02020603050405020304" pitchFamily="18" charset="0"/>
                        <a:ea typeface="+mn-ea"/>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err="1">
                          <a:effectLst/>
                          <a:latin typeface="Times New Roman" panose="02020603050405020304" pitchFamily="18" charset="0"/>
                          <a:cs typeface="Times New Roman" panose="02020603050405020304" pitchFamily="18" charset="0"/>
                        </a:rPr>
                        <a:t>Superplastizer</a:t>
                      </a:r>
                      <a:endParaRPr lang="zh-CN" sz="1600" b="1" kern="100" dirty="0">
                        <a:effectLst/>
                        <a:latin typeface="Times New Roman" panose="02020603050405020304" pitchFamily="18" charset="0"/>
                        <a:cs typeface="Times New Roman" panose="02020603050405020304" pitchFamily="18" charset="0"/>
                      </a:endParaRPr>
                    </a:p>
                    <a:p>
                      <a:pPr algn="ctr">
                        <a:spcAft>
                          <a:spcPts val="0"/>
                        </a:spcAft>
                      </a:pPr>
                      <a:r>
                        <a:rPr lang="en-US" altLang="zh-CN" sz="1600" b="1" kern="100" dirty="0">
                          <a:effectLst/>
                          <a:latin typeface="Times New Roman" panose="02020603050405020304" pitchFamily="18" charset="0"/>
                          <a:cs typeface="Times New Roman" panose="02020603050405020304" pitchFamily="18" charset="0"/>
                        </a:rPr>
                        <a:t>(kg/m</a:t>
                      </a:r>
                      <a:r>
                        <a:rPr lang="en-US" altLang="zh-CN" sz="1600" b="1" kern="100" baseline="30000" dirty="0">
                          <a:effectLst/>
                          <a:latin typeface="Times New Roman" panose="02020603050405020304" pitchFamily="18" charset="0"/>
                          <a:cs typeface="Times New Roman" panose="02020603050405020304" pitchFamily="18" charset="0"/>
                        </a:rPr>
                        <a:t>3</a:t>
                      </a:r>
                      <a:r>
                        <a:rPr lang="en-US" altLang="zh-CN" sz="1600" b="1" kern="100" baseline="0" dirty="0">
                          <a:effectLst/>
                          <a:latin typeface="Times New Roman" panose="02020603050405020304" pitchFamily="18" charset="0"/>
                          <a:cs typeface="Times New Roman" panose="02020603050405020304" pitchFamily="18" charset="0"/>
                        </a:rPr>
                        <a:t>)</a:t>
                      </a:r>
                      <a:endParaRPr lang="zh-CN" altLang="zh-CN" sz="1600" b="1" kern="100" baseline="0" dirty="0">
                        <a:effectLst/>
                        <a:latin typeface="Times New Roman" panose="02020603050405020304" pitchFamily="18" charset="0"/>
                        <a:ea typeface="+mn-ea"/>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latin typeface="Times New Roman" panose="02020603050405020304" pitchFamily="18" charset="0"/>
                          <a:cs typeface="Times New Roman" panose="02020603050405020304" pitchFamily="18" charset="0"/>
                        </a:rPr>
                        <a:t>Slump</a:t>
                      </a:r>
                      <a:endParaRPr lang="zh-CN" sz="1600" b="1" kern="100" dirty="0">
                        <a:effectLst/>
                        <a:latin typeface="Times New Roman" panose="02020603050405020304" pitchFamily="18" charset="0"/>
                        <a:cs typeface="Times New Roman" panose="02020603050405020304" pitchFamily="18" charset="0"/>
                      </a:endParaRPr>
                    </a:p>
                    <a:p>
                      <a:pPr algn="ctr">
                        <a:spcAft>
                          <a:spcPts val="0"/>
                        </a:spcAft>
                      </a:pPr>
                      <a:r>
                        <a:rPr lang="en-US" sz="1600" b="1" kern="100" dirty="0">
                          <a:effectLst/>
                          <a:latin typeface="Times New Roman" panose="02020603050405020304" pitchFamily="18" charset="0"/>
                          <a:cs typeface="Times New Roman" panose="02020603050405020304" pitchFamily="18" charset="0"/>
                        </a:rPr>
                        <a:t>(mm)</a:t>
                      </a:r>
                      <a:endParaRPr lang="zh-CN" sz="16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6535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800" kern="100" dirty="0">
                          <a:effectLst/>
                          <a:latin typeface="Times New Roman" panose="02020603050405020304" pitchFamily="18" charset="0"/>
                          <a:cs typeface="Times New Roman" panose="02020603050405020304" pitchFamily="18" charset="0"/>
                        </a:rPr>
                        <a:t>330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198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719</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1162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(As</a:t>
                      </a:r>
                      <a:r>
                        <a:rPr lang="en-US" sz="1800" kern="100" baseline="0" dirty="0">
                          <a:effectLst/>
                          <a:latin typeface="Times New Roman" panose="02020603050405020304" pitchFamily="18" charset="0"/>
                          <a:cs typeface="Times New Roman" panose="02020603050405020304" pitchFamily="18" charset="0"/>
                        </a:rPr>
                        <a:t> needed</a:t>
                      </a:r>
                      <a:r>
                        <a:rPr lang="en-US" sz="1800" kern="100" dirty="0">
                          <a:effectLst/>
                          <a:latin typeface="Times New Roman" panose="02020603050405020304" pitchFamily="18" charset="0"/>
                          <a:cs typeface="Times New Roman" panose="02020603050405020304" pitchFamily="18" charset="0"/>
                        </a:rPr>
                        <a:t>)</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110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38</a:t>
            </a:fld>
            <a:endParaRPr lang="en-US" altLang="zh-CN" spc="-5" dirty="0"/>
          </a:p>
        </p:txBody>
      </p:sp>
    </p:spTree>
    <p:extLst>
      <p:ext uri="{BB962C8B-B14F-4D97-AF65-F5344CB8AC3E}">
        <p14:creationId xmlns:p14="http://schemas.microsoft.com/office/powerpoint/2010/main" val="217756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600" y="457200"/>
            <a:ext cx="74676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Possible modifications of the test program</a:t>
            </a:r>
            <a:endParaRPr lang="zh-CN" altLang="en-US" sz="3200" b="1" spc="-10" dirty="0">
              <a:latin typeface="Calibri" panose="020F0502020204030204"/>
              <a:ea typeface="+mj-ea"/>
              <a:cs typeface="Calibri" panose="020F0502020204030204"/>
            </a:endParaRPr>
          </a:p>
        </p:txBody>
      </p:sp>
      <p:sp>
        <p:nvSpPr>
          <p:cNvPr id="4" name="object 6"/>
          <p:cNvSpPr txBox="1"/>
          <p:nvPr/>
        </p:nvSpPr>
        <p:spPr>
          <a:xfrm>
            <a:off x="533400" y="1295400"/>
            <a:ext cx="8305799" cy="4191276"/>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4. Preparation of Test Samples</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Concrete specimen </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Plain concrete without reinforcement. </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Number: At least 3 cubes and 9 prisms (100×100×300 mm3) in one series. The height of the prisms is determined from stress analysis (See the next page). </a:t>
            </a:r>
          </a:p>
          <a:p>
            <a:pPr marL="714375">
              <a:spcBef>
                <a:spcPts val="600"/>
              </a:spcBef>
              <a:spcAft>
                <a:spcPts val="600"/>
              </a:spcAft>
              <a:defRPr/>
            </a:pPr>
            <a:r>
              <a:rPr lang="en-US" altLang="zh-CN" dirty="0">
                <a:latin typeface="Arial" panose="020B0604020202020204" pitchFamily="34" charset="0"/>
                <a:cs typeface="Arial" panose="020B0604020202020204" pitchFamily="34" charset="0"/>
              </a:rPr>
              <a:t>Group I: 3 cubes for compressive strength test (</a:t>
            </a:r>
            <a:r>
              <a:rPr lang="en-US" altLang="zh-CN" i="1" dirty="0" err="1">
                <a:latin typeface="Arial" panose="020B0604020202020204" pitchFamily="34" charset="0"/>
                <a:cs typeface="Arial" panose="020B0604020202020204" pitchFamily="34" charset="0"/>
              </a:rPr>
              <a:t>f</a:t>
            </a:r>
            <a:r>
              <a:rPr lang="en-US" altLang="zh-CN" i="1" baseline="-25000" dirty="0" err="1">
                <a:latin typeface="Arial" panose="020B0604020202020204" pitchFamily="34" charset="0"/>
                <a:cs typeface="Arial" panose="020B0604020202020204" pitchFamily="34" charset="0"/>
              </a:rPr>
              <a:t>cc</a:t>
            </a:r>
            <a:r>
              <a:rPr lang="en-US" altLang="zh-CN" dirty="0">
                <a:latin typeface="Arial" panose="020B0604020202020204" pitchFamily="34" charset="0"/>
                <a:cs typeface="Arial" panose="020B0604020202020204" pitchFamily="34" charset="0"/>
              </a:rPr>
              <a:t>); </a:t>
            </a:r>
          </a:p>
          <a:p>
            <a:pPr marL="714375">
              <a:spcBef>
                <a:spcPts val="600"/>
              </a:spcBef>
              <a:spcAft>
                <a:spcPts val="600"/>
              </a:spcAft>
              <a:defRPr/>
            </a:pPr>
            <a:r>
              <a:rPr lang="en-US" altLang="zh-CN" dirty="0">
                <a:latin typeface="Arial" panose="020B0604020202020204" pitchFamily="34" charset="0"/>
                <a:cs typeface="Arial" panose="020B0604020202020204" pitchFamily="34" charset="0"/>
              </a:rPr>
              <a:t>Group II: 3 prisms for compressive strength test (</a:t>
            </a:r>
            <a:r>
              <a:rPr lang="en-US" altLang="zh-CN" i="1" dirty="0" err="1">
                <a:latin typeface="Arial" panose="020B0604020202020204" pitchFamily="34" charset="0"/>
                <a:cs typeface="Arial" panose="020B0604020202020204" pitchFamily="34" charset="0"/>
              </a:rPr>
              <a:t>f</a:t>
            </a:r>
            <a:r>
              <a:rPr lang="en-US" altLang="zh-CN" i="1" baseline="-25000" dirty="0" err="1">
                <a:latin typeface="Arial" panose="020B0604020202020204" pitchFamily="34" charset="0"/>
                <a:cs typeface="Arial" panose="020B0604020202020204" pitchFamily="34" charset="0"/>
              </a:rPr>
              <a:t>cp</a:t>
            </a:r>
            <a:r>
              <a:rPr lang="en-US" altLang="zh-CN" dirty="0">
                <a:latin typeface="Arial" panose="020B0604020202020204" pitchFamily="34" charset="0"/>
                <a:cs typeface="Arial" panose="020B0604020202020204" pitchFamily="34" charset="0"/>
              </a:rPr>
              <a:t>); </a:t>
            </a:r>
          </a:p>
          <a:p>
            <a:pPr marL="714375">
              <a:spcBef>
                <a:spcPts val="600"/>
              </a:spcBef>
              <a:spcAft>
                <a:spcPts val="600"/>
              </a:spcAft>
              <a:defRPr/>
            </a:pPr>
            <a:r>
              <a:rPr lang="en-US" altLang="zh-CN" dirty="0">
                <a:latin typeface="Arial" panose="020B0604020202020204" pitchFamily="34" charset="0"/>
                <a:cs typeface="Arial" panose="020B0604020202020204" pitchFamily="34" charset="0"/>
              </a:rPr>
              <a:t>Group III: 3 for carbonation with </a:t>
            </a:r>
            <a:r>
              <a:rPr lang="en-US" altLang="zh-CN" dirty="0">
                <a:cs typeface="Arial" panose="020B0604020202020204" pitchFamily="34" charset="0"/>
              </a:rPr>
              <a:t>the stress ratio 0.45 and 3 for carbonation without </a:t>
            </a:r>
            <a:r>
              <a:rPr lang="en-US" altLang="zh-CN" dirty="0">
                <a:latin typeface="Arial" panose="020B0604020202020204" pitchFamily="34" charset="0"/>
                <a:cs typeface="Arial" panose="020B0604020202020204" pitchFamily="34" charset="0"/>
              </a:rPr>
              <a:t>load.</a:t>
            </a:r>
            <a:endParaRPr lang="en-US" altLang="zh-CN" kern="0" dirty="0">
              <a:latin typeface="Arial" panose="020B0604020202020204"/>
              <a:cs typeface="Arial" panose="020B0604020202020204"/>
            </a:endParaRPr>
          </a:p>
        </p:txBody>
      </p:sp>
      <p:sp>
        <p:nvSpPr>
          <p:cNvPr id="6" name="矩形 2"/>
          <p:cNvSpPr>
            <a:spLocks noChangeArrowheads="1"/>
          </p:cNvSpPr>
          <p:nvPr/>
        </p:nvSpPr>
        <p:spPr bwMode="auto">
          <a:xfrm>
            <a:off x="822513" y="5943600"/>
            <a:ext cx="7635687" cy="338554"/>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just">
              <a:spcAft>
                <a:spcPts val="600"/>
              </a:spcAft>
            </a:pPr>
            <a:r>
              <a:rPr lang="en-US" altLang="zh-CN" sz="1600" i="1" dirty="0"/>
              <a:t>If available, more specimens can be made for additional test.</a:t>
            </a: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39</a:t>
            </a:fld>
            <a:endParaRPr lang="en-US" altLang="zh-CN" spc="-5" dirty="0"/>
          </a:p>
        </p:txBody>
      </p:sp>
    </p:spTree>
    <p:extLst>
      <p:ext uri="{BB962C8B-B14F-4D97-AF65-F5344CB8AC3E}">
        <p14:creationId xmlns:p14="http://schemas.microsoft.com/office/powerpoint/2010/main" val="13674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5475" y="228600"/>
            <a:ext cx="7893050" cy="674544"/>
          </a:xfrm>
          <a:prstGeom prst="rect">
            <a:avLst/>
          </a:prstGeom>
        </p:spPr>
        <p:txBody>
          <a:bodyPr vert="horz" wrap="square" lIns="0" tIns="180340" rIns="0" bIns="0" rtlCol="0">
            <a:spAutoFit/>
          </a:bodyPr>
          <a:lstStyle/>
          <a:p>
            <a:pPr algn="ctr">
              <a:spcBef>
                <a:spcPts val="95"/>
              </a:spcBef>
              <a:tabLst>
                <a:tab pos="527685" algn="l"/>
                <a:tab pos="528320" algn="l"/>
              </a:tabLst>
            </a:pPr>
            <a:r>
              <a:rPr lang="en-US" altLang="zh-CN" sz="3200" b="1" kern="0" spc="-10" dirty="0">
                <a:latin typeface="Calibri" panose="020F0502020204030204"/>
                <a:ea typeface="+mj-ea"/>
                <a:cs typeface="Calibri" panose="020F0502020204030204"/>
              </a:rPr>
              <a:t>The minutes of the 2</a:t>
            </a:r>
            <a:r>
              <a:rPr lang="en-US" altLang="zh-CN" sz="3200" b="1" kern="0" spc="-10" baseline="30000" dirty="0">
                <a:latin typeface="Calibri" panose="020F0502020204030204"/>
                <a:ea typeface="+mj-ea"/>
                <a:cs typeface="Calibri" panose="020F0502020204030204"/>
              </a:rPr>
              <a:t>nd</a:t>
            </a:r>
            <a:r>
              <a:rPr lang="en-US" altLang="zh-CN" sz="3200" b="1" kern="0" spc="-10" dirty="0">
                <a:latin typeface="Calibri" panose="020F0502020204030204"/>
                <a:ea typeface="+mj-ea"/>
                <a:cs typeface="Calibri" panose="020F0502020204030204"/>
              </a:rPr>
              <a:t> WG4 Meeting</a:t>
            </a:r>
            <a:endParaRPr sz="3200" b="1" kern="0" spc="-10" dirty="0">
              <a:latin typeface="Calibri" panose="020F0502020204030204"/>
              <a:ea typeface="+mj-ea"/>
              <a:cs typeface="Calibri" panose="020F0502020204030204"/>
            </a:endParaRPr>
          </a:p>
        </p:txBody>
      </p:sp>
      <p:graphicFrame>
        <p:nvGraphicFramePr>
          <p:cNvPr id="6" name="表格 5"/>
          <p:cNvGraphicFramePr>
            <a:graphicFrameLocks noGrp="1"/>
          </p:cNvGraphicFramePr>
          <p:nvPr>
            <p:extLst>
              <p:ext uri="{D42A27DB-BD31-4B8C-83A1-F6EECF244321}">
                <p14:modId xmlns:p14="http://schemas.microsoft.com/office/powerpoint/2010/main" val="2723665539"/>
              </p:ext>
            </p:extLst>
          </p:nvPr>
        </p:nvGraphicFramePr>
        <p:xfrm>
          <a:off x="734992" y="1371600"/>
          <a:ext cx="7674016" cy="4437509"/>
        </p:xfrm>
        <a:graphic>
          <a:graphicData uri="http://schemas.openxmlformats.org/drawingml/2006/table">
            <a:tbl>
              <a:tblPr/>
              <a:tblGrid>
                <a:gridCol w="1437323">
                  <a:extLst>
                    <a:ext uri="{9D8B030D-6E8A-4147-A177-3AD203B41FA5}">
                      <a16:colId xmlns:a16="http://schemas.microsoft.com/office/drawing/2014/main" val="20000"/>
                    </a:ext>
                  </a:extLst>
                </a:gridCol>
                <a:gridCol w="6236693">
                  <a:extLst>
                    <a:ext uri="{9D8B030D-6E8A-4147-A177-3AD203B41FA5}">
                      <a16:colId xmlns:a16="http://schemas.microsoft.com/office/drawing/2014/main" val="20001"/>
                    </a:ext>
                  </a:extLst>
                </a:gridCol>
              </a:tblGrid>
              <a:tr h="459749">
                <a:tc>
                  <a:txBody>
                    <a:bodyPr/>
                    <a:lstStyle/>
                    <a:p>
                      <a:pPr algn="l">
                        <a:lnSpc>
                          <a:spcPct val="150000"/>
                        </a:lnSpc>
                        <a:spcAft>
                          <a:spcPts val="0"/>
                        </a:spcAft>
                      </a:pPr>
                      <a:r>
                        <a:rPr lang="en-US" sz="1600" b="1" kern="0" dirty="0">
                          <a:effectLst/>
                          <a:latin typeface="Times New Roman" panose="02020603050405020304" pitchFamily="18" charset="0"/>
                          <a:ea typeface="宋体" panose="02010600030101010101" pitchFamily="2" charset="-122"/>
                        </a:rPr>
                        <a:t>Time</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Aft>
                          <a:spcPts val="0"/>
                        </a:spcAft>
                      </a:pPr>
                      <a:r>
                        <a:rPr lang="en-US" sz="1600" kern="0" dirty="0">
                          <a:effectLst/>
                          <a:latin typeface="Times New Roman" panose="02020603050405020304" pitchFamily="18" charset="0"/>
                          <a:ea typeface="宋体" panose="02010600030101010101" pitchFamily="2" charset="-122"/>
                        </a:rPr>
                        <a:t>17:30-19:00, Sep. 17</a:t>
                      </a:r>
                      <a:r>
                        <a:rPr lang="en-US" sz="1600" kern="0" baseline="30000" dirty="0">
                          <a:effectLst/>
                          <a:latin typeface="Times New Roman" panose="02020603050405020304" pitchFamily="18" charset="0"/>
                          <a:ea typeface="宋体" panose="02010600030101010101" pitchFamily="2" charset="-122"/>
                        </a:rPr>
                        <a:t>th</a:t>
                      </a:r>
                      <a:r>
                        <a:rPr lang="en-US" sz="1600" kern="0" dirty="0">
                          <a:effectLst/>
                          <a:latin typeface="Times New Roman" panose="02020603050405020304" pitchFamily="18" charset="0"/>
                          <a:ea typeface="宋体" panose="02010600030101010101" pitchFamily="2" charset="-122"/>
                        </a:rPr>
                        <a:t>, 2019</a:t>
                      </a:r>
                      <a:endParaRPr lang="zh-CN" sz="1600" kern="1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731010">
                <a:tc>
                  <a:txBody>
                    <a:bodyPr/>
                    <a:lstStyle/>
                    <a:p>
                      <a:pPr algn="l">
                        <a:lnSpc>
                          <a:spcPct val="150000"/>
                        </a:lnSpc>
                        <a:spcAft>
                          <a:spcPts val="0"/>
                        </a:spcAft>
                      </a:pPr>
                      <a:r>
                        <a:rPr lang="en-US" sz="1600" b="1" kern="0" dirty="0">
                          <a:effectLst/>
                          <a:latin typeface="Times New Roman" panose="02020603050405020304" pitchFamily="18" charset="0"/>
                          <a:ea typeface="宋体" panose="02010600030101010101" pitchFamily="2" charset="-122"/>
                        </a:rPr>
                        <a:t>Venue</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Aft>
                          <a:spcPts val="0"/>
                        </a:spcAft>
                      </a:pPr>
                      <a:r>
                        <a:rPr lang="en-US" sz="1600" kern="0" dirty="0">
                          <a:effectLst/>
                          <a:latin typeface="Times New Roman" panose="02020603050405020304" pitchFamily="18" charset="0"/>
                          <a:ea typeface="宋体" panose="02010600030101010101" pitchFamily="2" charset="-122"/>
                        </a:rPr>
                        <a:t>Club D at the Prague Convention Center, Prague, Czech Republic</a:t>
                      </a:r>
                      <a:endParaRPr lang="zh-CN" sz="1600" kern="100" dirty="0">
                        <a:effectLst/>
                        <a:latin typeface="Times New Roman" panose="02020603050405020304" pitchFamily="18" charset="0"/>
                        <a:ea typeface="宋体" panose="02010600030101010101" pitchFamily="2" charset="-122"/>
                      </a:endParaRPr>
                    </a:p>
                    <a:p>
                      <a:pPr algn="l">
                        <a:lnSpc>
                          <a:spcPct val="150000"/>
                        </a:lnSpc>
                        <a:spcAft>
                          <a:spcPts val="0"/>
                        </a:spcAft>
                      </a:pPr>
                      <a:r>
                        <a:rPr lang="en-US" sz="1600" kern="0" dirty="0">
                          <a:effectLst/>
                          <a:latin typeface="Times New Roman" panose="02020603050405020304" pitchFamily="18" charset="0"/>
                          <a:ea typeface="宋体" panose="02010600030101010101" pitchFamily="2" charset="-122"/>
                        </a:rPr>
                        <a:t>Lobby of the Hol</a:t>
                      </a:r>
                      <a:r>
                        <a:rPr lang="en-US" altLang="zh-CN" sz="1600" kern="0" dirty="0">
                          <a:effectLst/>
                          <a:latin typeface="Times New Roman" panose="02020603050405020304" pitchFamily="18" charset="0"/>
                          <a:ea typeface="宋体" panose="02010600030101010101" pitchFamily="2" charset="-122"/>
                        </a:rPr>
                        <a:t>i</a:t>
                      </a:r>
                      <a:r>
                        <a:rPr lang="en-US" sz="1600" kern="0" dirty="0">
                          <a:effectLst/>
                          <a:latin typeface="Times New Roman" panose="02020603050405020304" pitchFamily="18" charset="0"/>
                          <a:ea typeface="宋体" panose="02010600030101010101" pitchFamily="2" charset="-122"/>
                        </a:rPr>
                        <a:t>day Inn PCC</a:t>
                      </a:r>
                      <a:endParaRPr lang="zh-CN" sz="1600" kern="1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462020">
                <a:tc>
                  <a:txBody>
                    <a:bodyPr/>
                    <a:lstStyle/>
                    <a:p>
                      <a:pPr algn="l">
                        <a:lnSpc>
                          <a:spcPct val="150000"/>
                        </a:lnSpc>
                        <a:spcAft>
                          <a:spcPts val="0"/>
                        </a:spcAft>
                      </a:pPr>
                      <a:r>
                        <a:rPr lang="en-US" sz="1600" b="1" kern="0">
                          <a:effectLst/>
                          <a:latin typeface="Times New Roman" panose="02020603050405020304" pitchFamily="18" charset="0"/>
                          <a:ea typeface="宋体" panose="02010600030101010101" pitchFamily="2" charset="-122"/>
                        </a:rPr>
                        <a:t>Main Subjects</a:t>
                      </a:r>
                      <a:endParaRPr lang="zh-CN" sz="1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l">
                        <a:lnSpc>
                          <a:spcPct val="150000"/>
                        </a:lnSpc>
                        <a:spcAft>
                          <a:spcPts val="0"/>
                        </a:spcAft>
                        <a:buFont typeface="+mj-lt"/>
                        <a:buAutoNum type="arabicPeriod"/>
                      </a:pPr>
                      <a:r>
                        <a:rPr lang="en-US" sz="1600" kern="0" dirty="0">
                          <a:effectLst/>
                          <a:latin typeface="Times New Roman" panose="02020603050405020304" pitchFamily="18" charset="0"/>
                          <a:ea typeface="宋体" panose="02010600030101010101" pitchFamily="2" charset="-122"/>
                        </a:rPr>
                        <a:t>Discussion on the annotated bibliography</a:t>
                      </a:r>
                      <a:endParaRPr lang="zh-CN" sz="1600" kern="100" dirty="0">
                        <a:effectLst/>
                        <a:latin typeface="Times New Roman" panose="02020603050405020304" pitchFamily="18" charset="0"/>
                        <a:ea typeface="宋体" panose="02010600030101010101" pitchFamily="2" charset="-122"/>
                      </a:endParaRPr>
                    </a:p>
                    <a:p>
                      <a:pPr marL="342900" lvl="0" indent="-342900" algn="l">
                        <a:lnSpc>
                          <a:spcPct val="150000"/>
                        </a:lnSpc>
                        <a:spcAft>
                          <a:spcPts val="0"/>
                        </a:spcAft>
                        <a:buFont typeface="+mj-lt"/>
                        <a:buAutoNum type="arabicPeriod"/>
                      </a:pPr>
                      <a:r>
                        <a:rPr lang="en-US" sz="1600" kern="0" dirty="0">
                          <a:effectLst/>
                          <a:latin typeface="Times New Roman" panose="02020603050405020304" pitchFamily="18" charset="0"/>
                          <a:ea typeface="宋体" panose="02010600030101010101" pitchFamily="2" charset="-122"/>
                        </a:rPr>
                        <a:t>Discussion on loading device setup</a:t>
                      </a:r>
                      <a:endParaRPr lang="zh-CN" sz="1600" kern="100" dirty="0">
                        <a:effectLst/>
                        <a:latin typeface="Times New Roman" panose="02020603050405020304" pitchFamily="18" charset="0"/>
                        <a:ea typeface="宋体" panose="02010600030101010101" pitchFamily="2" charset="-122"/>
                      </a:endParaRPr>
                    </a:p>
                    <a:p>
                      <a:pPr marL="342900" lvl="0" indent="-342900" algn="l">
                        <a:lnSpc>
                          <a:spcPct val="150000"/>
                        </a:lnSpc>
                        <a:spcAft>
                          <a:spcPts val="0"/>
                        </a:spcAft>
                        <a:buFont typeface="+mj-lt"/>
                        <a:buAutoNum type="arabicPeriod"/>
                      </a:pPr>
                      <a:r>
                        <a:rPr lang="en-US" sz="1600" kern="0" dirty="0">
                          <a:effectLst/>
                          <a:latin typeface="Times New Roman" panose="02020603050405020304" pitchFamily="18" charset="0"/>
                          <a:ea typeface="宋体" panose="02010600030101010101" pitchFamily="2" charset="-122"/>
                        </a:rPr>
                        <a:t>Inter-laboratory comparative test</a:t>
                      </a:r>
                      <a:endParaRPr lang="zh-CN" sz="1600" kern="100" dirty="0">
                        <a:effectLst/>
                        <a:latin typeface="Times New Roman" panose="02020603050405020304" pitchFamily="18" charset="0"/>
                        <a:ea typeface="宋体" panose="02010600030101010101" pitchFamily="2" charset="-122"/>
                      </a:endParaRPr>
                    </a:p>
                    <a:p>
                      <a:pPr marL="342900" lvl="0" indent="-342900" algn="l">
                        <a:lnSpc>
                          <a:spcPct val="150000"/>
                        </a:lnSpc>
                        <a:spcAft>
                          <a:spcPts val="0"/>
                        </a:spcAft>
                        <a:buFont typeface="+mj-lt"/>
                        <a:buAutoNum type="arabicPeriod"/>
                      </a:pPr>
                      <a:r>
                        <a:rPr lang="en-US" sz="1600" kern="0" dirty="0">
                          <a:effectLst/>
                          <a:latin typeface="Times New Roman" panose="02020603050405020304" pitchFamily="18" charset="0"/>
                          <a:ea typeface="宋体" panose="02010600030101010101" pitchFamily="2" charset="-122"/>
                        </a:rPr>
                        <a:t>Next steps</a:t>
                      </a:r>
                      <a:endParaRPr lang="zh-CN" sz="1600" kern="1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096515">
                <a:tc>
                  <a:txBody>
                    <a:bodyPr/>
                    <a:lstStyle/>
                    <a:p>
                      <a:pPr algn="l">
                        <a:lnSpc>
                          <a:spcPct val="150000"/>
                        </a:lnSpc>
                        <a:spcAft>
                          <a:spcPts val="0"/>
                        </a:spcAft>
                      </a:pPr>
                      <a:r>
                        <a:rPr lang="en-US" sz="1600" b="1" kern="0">
                          <a:effectLst/>
                          <a:latin typeface="Times New Roman" panose="02020603050405020304" pitchFamily="18" charset="0"/>
                          <a:ea typeface="宋体" panose="02010600030101010101" pitchFamily="2" charset="-122"/>
                        </a:rPr>
                        <a:t>Participants</a:t>
                      </a:r>
                      <a:endParaRPr lang="zh-CN" sz="1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Aft>
                          <a:spcPts val="0"/>
                        </a:spcAft>
                      </a:pPr>
                      <a:r>
                        <a:rPr lang="en-US" sz="1600" kern="0" dirty="0">
                          <a:effectLst/>
                          <a:latin typeface="Times New Roman" panose="02020603050405020304" pitchFamily="18" charset="0"/>
                          <a:ea typeface="宋体" panose="02010600030101010101" pitchFamily="2" charset="-122"/>
                        </a:rPr>
                        <a:t>Altogether 11 persons attended the meeting:</a:t>
                      </a:r>
                      <a:endParaRPr lang="zh-CN" sz="1600" kern="100" dirty="0">
                        <a:effectLst/>
                        <a:latin typeface="Times New Roman" panose="02020603050405020304" pitchFamily="18" charset="0"/>
                        <a:ea typeface="宋体" panose="02010600030101010101" pitchFamily="2" charset="-122"/>
                      </a:endParaRPr>
                    </a:p>
                    <a:p>
                      <a:pPr algn="l">
                        <a:lnSpc>
                          <a:spcPct val="150000"/>
                        </a:lnSpc>
                        <a:spcAft>
                          <a:spcPts val="0"/>
                        </a:spcAft>
                      </a:pPr>
                      <a:r>
                        <a:rPr lang="en-US" sz="1600" kern="0" dirty="0" err="1">
                          <a:effectLst/>
                          <a:latin typeface="Times New Roman" panose="02020603050405020304" pitchFamily="18" charset="0"/>
                          <a:ea typeface="宋体" panose="02010600030101010101" pitchFamily="2" charset="-122"/>
                        </a:rPr>
                        <a:t>Nele</a:t>
                      </a:r>
                      <a:r>
                        <a:rPr lang="en-US" sz="1600" kern="0" dirty="0">
                          <a:effectLst/>
                          <a:latin typeface="Times New Roman" panose="02020603050405020304" pitchFamily="18" charset="0"/>
                          <a:ea typeface="宋体" panose="02010600030101010101" pitchFamily="2" charset="-122"/>
                        </a:rPr>
                        <a:t> De Belie, Philip Van den </a:t>
                      </a:r>
                      <a:r>
                        <a:rPr lang="en-US" sz="1600" kern="0" dirty="0" err="1">
                          <a:effectLst/>
                          <a:latin typeface="Times New Roman" panose="02020603050405020304" pitchFamily="18" charset="0"/>
                          <a:ea typeface="宋体" panose="02010600030101010101" pitchFamily="2" charset="-122"/>
                        </a:rPr>
                        <a:t>Heede</a:t>
                      </a:r>
                      <a:r>
                        <a:rPr lang="en-US" sz="1600" kern="0" dirty="0">
                          <a:effectLst/>
                          <a:latin typeface="Times New Roman" panose="02020603050405020304" pitchFamily="18" charset="0"/>
                          <a:ea typeface="宋体" panose="02010600030101010101" pitchFamily="2" charset="-122"/>
                        </a:rPr>
                        <a:t>, Ivan </a:t>
                      </a:r>
                      <a:r>
                        <a:rPr lang="en-US" sz="1600" kern="0" dirty="0" err="1">
                          <a:effectLst/>
                          <a:latin typeface="Times New Roman" panose="02020603050405020304" pitchFamily="18" charset="0"/>
                          <a:ea typeface="宋体" panose="02010600030101010101" pitchFamily="2" charset="-122"/>
                        </a:rPr>
                        <a:t>Ignjatovic</a:t>
                      </a:r>
                      <a:r>
                        <a:rPr lang="en-US" sz="1600" kern="0" dirty="0">
                          <a:effectLst/>
                          <a:latin typeface="Times New Roman" panose="02020603050405020304" pitchFamily="18" charset="0"/>
                          <a:ea typeface="宋体" panose="02010600030101010101" pitchFamily="2" charset="-122"/>
                        </a:rPr>
                        <a:t>, Charlotte Thiel, Didier </a:t>
                      </a:r>
                      <a:r>
                        <a:rPr lang="en-US" sz="1600" kern="0" dirty="0" err="1">
                          <a:effectLst/>
                          <a:latin typeface="Times New Roman" panose="02020603050405020304" pitchFamily="18" charset="0"/>
                          <a:ea typeface="宋体" panose="02010600030101010101" pitchFamily="2" charset="-122"/>
                        </a:rPr>
                        <a:t>Snoeck</a:t>
                      </a:r>
                      <a:r>
                        <a:rPr lang="en-US" sz="1600" kern="0" dirty="0">
                          <a:effectLst/>
                          <a:latin typeface="Times New Roman" panose="02020603050405020304" pitchFamily="18" charset="0"/>
                          <a:ea typeface="宋体" panose="02010600030101010101" pitchFamily="2" charset="-122"/>
                        </a:rPr>
                        <a:t>, Ling Wang, Juan Li, </a:t>
                      </a:r>
                      <a:r>
                        <a:rPr lang="en-US" sz="1600" kern="0" dirty="0" err="1">
                          <a:effectLst/>
                          <a:latin typeface="Times New Roman" panose="02020603050405020304" pitchFamily="18" charset="0"/>
                          <a:ea typeface="宋体" panose="02010600030101010101" pitchFamily="2" charset="-122"/>
                        </a:rPr>
                        <a:t>Zhendi</a:t>
                      </a:r>
                      <a:r>
                        <a:rPr lang="en-US" sz="1600" kern="0" dirty="0">
                          <a:effectLst/>
                          <a:latin typeface="Times New Roman" panose="02020603050405020304" pitchFamily="18" charset="0"/>
                          <a:ea typeface="宋体" panose="02010600030101010101" pitchFamily="2" charset="-122"/>
                        </a:rPr>
                        <a:t> Wang, </a:t>
                      </a:r>
                      <a:r>
                        <a:rPr lang="en-US" sz="1600" kern="0" dirty="0" err="1">
                          <a:effectLst/>
                          <a:latin typeface="Times New Roman" panose="02020603050405020304" pitchFamily="18" charset="0"/>
                          <a:ea typeface="宋体" panose="02010600030101010101" pitchFamily="2" charset="-122"/>
                        </a:rPr>
                        <a:t>Hao</a:t>
                      </a:r>
                      <a:r>
                        <a:rPr lang="en-US" sz="1600" kern="0" dirty="0">
                          <a:effectLst/>
                          <a:latin typeface="Times New Roman" panose="02020603050405020304" pitchFamily="18" charset="0"/>
                          <a:ea typeface="宋体" panose="02010600030101010101" pitchFamily="2" charset="-122"/>
                        </a:rPr>
                        <a:t> Wu, Yin Cao, </a:t>
                      </a:r>
                      <a:r>
                        <a:rPr lang="en-US" sz="1600" kern="0" dirty="0" err="1">
                          <a:effectLst/>
                          <a:latin typeface="Times New Roman" panose="02020603050405020304" pitchFamily="18" charset="0"/>
                          <a:ea typeface="宋体" panose="02010600030101010101" pitchFamily="2" charset="-122"/>
                        </a:rPr>
                        <a:t>Zengfeng</a:t>
                      </a:r>
                      <a:r>
                        <a:rPr lang="en-US" sz="1600" kern="0" dirty="0">
                          <a:effectLst/>
                          <a:latin typeface="Times New Roman" panose="02020603050405020304" pitchFamily="18" charset="0"/>
                          <a:ea typeface="宋体" panose="02010600030101010101" pitchFamily="2" charset="-122"/>
                        </a:rPr>
                        <a:t> Zhao</a:t>
                      </a:r>
                      <a:endParaRPr lang="zh-CN" sz="1600" kern="1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65505">
                <a:tc>
                  <a:txBody>
                    <a:bodyPr/>
                    <a:lstStyle/>
                    <a:p>
                      <a:pPr algn="l">
                        <a:lnSpc>
                          <a:spcPct val="150000"/>
                        </a:lnSpc>
                        <a:spcAft>
                          <a:spcPts val="0"/>
                        </a:spcAft>
                      </a:pPr>
                      <a:r>
                        <a:rPr lang="en-US" sz="1600" b="1" kern="0" dirty="0">
                          <a:effectLst/>
                          <a:latin typeface="Times New Roman" panose="02020603050405020304" pitchFamily="18" charset="0"/>
                          <a:ea typeface="宋体" panose="02010600030101010101" pitchFamily="2" charset="-122"/>
                        </a:rPr>
                        <a:t>Moderator</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Aft>
                          <a:spcPts val="0"/>
                        </a:spcAft>
                      </a:pPr>
                      <a:r>
                        <a:rPr lang="en-US" sz="1600" kern="0" dirty="0">
                          <a:effectLst/>
                          <a:latin typeface="Times New Roman" panose="02020603050405020304" pitchFamily="18" charset="0"/>
                          <a:ea typeface="宋体" panose="02010600030101010101" pitchFamily="2" charset="-122"/>
                        </a:rPr>
                        <a:t>Juan Li</a:t>
                      </a:r>
                      <a:endParaRPr lang="zh-CN" sz="1600" kern="1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4</a:t>
            </a:fld>
            <a:endParaRPr lang="en-US" altLang="zh-CN" spc="-5" dirty="0"/>
          </a:p>
        </p:txBody>
      </p:sp>
    </p:spTree>
    <p:extLst>
      <p:ext uri="{BB962C8B-B14F-4D97-AF65-F5344CB8AC3E}">
        <p14:creationId xmlns:p14="http://schemas.microsoft.com/office/powerpoint/2010/main" val="657561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600" y="457200"/>
            <a:ext cx="74676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Possible modifications of the test program</a:t>
            </a:r>
            <a:endParaRPr lang="zh-CN" altLang="en-US" sz="3200" b="1" spc="-10" dirty="0">
              <a:latin typeface="Calibri" panose="020F0502020204030204"/>
              <a:ea typeface="+mj-ea"/>
              <a:cs typeface="Calibri" panose="020F0502020204030204"/>
            </a:endParaRPr>
          </a:p>
        </p:txBody>
      </p:sp>
      <p:sp>
        <p:nvSpPr>
          <p:cNvPr id="4" name="object 6"/>
          <p:cNvSpPr txBox="1"/>
          <p:nvPr/>
        </p:nvSpPr>
        <p:spPr>
          <a:xfrm>
            <a:off x="533400" y="1295400"/>
            <a:ext cx="8305799" cy="2520049"/>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4. Preparation of Test Samples</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Concrete specimen </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Specimens with dimension of 100×100×300 mm</a:t>
            </a:r>
            <a:r>
              <a:rPr lang="en-US" altLang="zh-CN" kern="0" baseline="30000" dirty="0">
                <a:latin typeface="Arial" panose="020B0604020202020204"/>
                <a:cs typeface="Arial" panose="020B0604020202020204"/>
              </a:rPr>
              <a:t>3</a:t>
            </a:r>
            <a:r>
              <a:rPr lang="en-US" altLang="zh-CN" kern="0" dirty="0">
                <a:latin typeface="Arial" panose="020B0604020202020204"/>
                <a:cs typeface="Arial" panose="020B0604020202020204"/>
              </a:rPr>
              <a:t> is recommended.</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endParaRPr lang="en-US" altLang="zh-CN" kern="0" dirty="0">
              <a:latin typeface="Arial" panose="020B0604020202020204"/>
              <a:cs typeface="Arial" panose="020B0604020202020204"/>
            </a:endParaRP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endParaRPr lang="en-US" altLang="zh-CN" kern="0" dirty="0">
              <a:latin typeface="Arial" panose="020B0604020202020204"/>
              <a:cs typeface="Arial" panose="020B0604020202020204"/>
            </a:endParaRPr>
          </a:p>
        </p:txBody>
      </p:sp>
      <p:graphicFrame>
        <p:nvGraphicFramePr>
          <p:cNvPr id="5" name="表格 23"/>
          <p:cNvGraphicFramePr>
            <a:graphicFrameLocks noGrp="1"/>
          </p:cNvGraphicFramePr>
          <p:nvPr>
            <p:extLst>
              <p:ext uri="{D42A27DB-BD31-4B8C-83A1-F6EECF244321}">
                <p14:modId xmlns:p14="http://schemas.microsoft.com/office/powerpoint/2010/main" val="2210056976"/>
              </p:ext>
            </p:extLst>
          </p:nvPr>
        </p:nvGraphicFramePr>
        <p:xfrm>
          <a:off x="177987" y="3382387"/>
          <a:ext cx="8786813" cy="2914136"/>
        </p:xfrm>
        <a:graphic>
          <a:graphicData uri="http://schemas.openxmlformats.org/drawingml/2006/table">
            <a:tbl>
              <a:tblPr firstRow="1" bandRow="1">
                <a:tableStyleId>{F5AB1C69-6EDB-4FF4-983F-18BD219EF322}</a:tableStyleId>
              </a:tblPr>
              <a:tblGrid>
                <a:gridCol w="2394342">
                  <a:extLst>
                    <a:ext uri="{9D8B030D-6E8A-4147-A177-3AD203B41FA5}">
                      <a16:colId xmlns:a16="http://schemas.microsoft.com/office/drawing/2014/main" val="20000"/>
                    </a:ext>
                  </a:extLst>
                </a:gridCol>
                <a:gridCol w="1008462">
                  <a:extLst>
                    <a:ext uri="{9D8B030D-6E8A-4147-A177-3AD203B41FA5}">
                      <a16:colId xmlns:a16="http://schemas.microsoft.com/office/drawing/2014/main" val="20001"/>
                    </a:ext>
                  </a:extLst>
                </a:gridCol>
                <a:gridCol w="1298962">
                  <a:extLst>
                    <a:ext uri="{9D8B030D-6E8A-4147-A177-3AD203B41FA5}">
                      <a16:colId xmlns:a16="http://schemas.microsoft.com/office/drawing/2014/main" val="20002"/>
                    </a:ext>
                  </a:extLst>
                </a:gridCol>
                <a:gridCol w="1249379">
                  <a:extLst>
                    <a:ext uri="{9D8B030D-6E8A-4147-A177-3AD203B41FA5}">
                      <a16:colId xmlns:a16="http://schemas.microsoft.com/office/drawing/2014/main" val="20003"/>
                    </a:ext>
                  </a:extLst>
                </a:gridCol>
                <a:gridCol w="1371199">
                  <a:extLst>
                    <a:ext uri="{9D8B030D-6E8A-4147-A177-3AD203B41FA5}">
                      <a16:colId xmlns:a16="http://schemas.microsoft.com/office/drawing/2014/main" val="20004"/>
                    </a:ext>
                  </a:extLst>
                </a:gridCol>
                <a:gridCol w="1464469">
                  <a:extLst>
                    <a:ext uri="{9D8B030D-6E8A-4147-A177-3AD203B41FA5}">
                      <a16:colId xmlns:a16="http://schemas.microsoft.com/office/drawing/2014/main" val="20005"/>
                    </a:ext>
                  </a:extLst>
                </a:gridCol>
              </a:tblGrid>
              <a:tr h="338726">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tx1"/>
                          </a:solidFill>
                          <a:latin typeface="Times New Roman" panose="02020603050405020304" pitchFamily="18" charset="0"/>
                          <a:cs typeface="Times New Roman" panose="02020603050405020304" pitchFamily="18" charset="0"/>
                        </a:rPr>
                        <a:t>Height of prisms</a:t>
                      </a:r>
                      <a:r>
                        <a:rPr lang="zh-CN" altLang="en-US" sz="1400" b="1" dirty="0">
                          <a:solidFill>
                            <a:schemeClr val="tx1"/>
                          </a:solidFill>
                          <a:latin typeface="Times New Roman" panose="02020603050405020304" pitchFamily="18" charset="0"/>
                          <a:cs typeface="Times New Roman" panose="02020603050405020304" pitchFamily="18" charset="0"/>
                        </a:rPr>
                        <a:t> </a:t>
                      </a:r>
                      <a:r>
                        <a:rPr lang="en-US" altLang="zh-CN" sz="1400" b="1" dirty="0">
                          <a:solidFill>
                            <a:schemeClr val="tx1"/>
                          </a:solidFill>
                          <a:latin typeface="Times New Roman" panose="02020603050405020304" pitchFamily="18" charset="0"/>
                          <a:cs typeface="Times New Roman" panose="02020603050405020304" pitchFamily="18" charset="0"/>
                        </a:rPr>
                        <a:t>(mm)</a:t>
                      </a:r>
                    </a:p>
                  </a:txBody>
                  <a:tcPr marL="91434" marR="91434" marT="45733" marB="4573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tx1"/>
                          </a:solidFill>
                          <a:latin typeface="Times New Roman" panose="02020603050405020304" pitchFamily="18" charset="0"/>
                          <a:cs typeface="Times New Roman" panose="02020603050405020304" pitchFamily="18" charset="0"/>
                        </a:rPr>
                        <a:t>200</a:t>
                      </a:r>
                      <a:endParaRPr lang="zh-CN" altLang="en-US" sz="1400" dirty="0">
                        <a:solidFill>
                          <a:schemeClr val="tx1"/>
                        </a:solidFill>
                      </a:endParaRPr>
                    </a:p>
                  </a:txBody>
                  <a:tcPr marL="91434" marR="91434" marT="45733" marB="4573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tx1"/>
                          </a:solidFill>
                          <a:latin typeface="Times New Roman" panose="02020603050405020304" pitchFamily="18" charset="0"/>
                          <a:cs typeface="Times New Roman" panose="02020603050405020304" pitchFamily="18" charset="0"/>
                        </a:rPr>
                        <a:t>250 </a:t>
                      </a:r>
                      <a:endParaRPr lang="en-US" altLang="zh-CN" sz="1400" b="1" baseline="30000" dirty="0">
                        <a:solidFill>
                          <a:schemeClr val="tx1"/>
                        </a:solidFill>
                        <a:latin typeface="Times New Roman" panose="02020603050405020304" pitchFamily="18" charset="0"/>
                        <a:cs typeface="Times New Roman" panose="02020603050405020304" pitchFamily="18" charset="0"/>
                      </a:endParaRPr>
                    </a:p>
                  </a:txBody>
                  <a:tcPr marL="91434" marR="91434" marT="45733" marB="4573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solidFill>
                            <a:srgbClr val="FF3300"/>
                          </a:solidFill>
                        </a:rPr>
                        <a:t>300</a:t>
                      </a:r>
                      <a:endParaRPr lang="zh-CN" altLang="en-US" sz="1400" dirty="0">
                        <a:solidFill>
                          <a:srgbClr val="FF3300"/>
                        </a:solidFill>
                      </a:endParaRPr>
                    </a:p>
                  </a:txBody>
                  <a:tcPr marL="91434" marR="91434" marT="45733" marB="4573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solidFill>
                            <a:schemeClr val="tx1"/>
                          </a:solidFill>
                        </a:rPr>
                        <a:t>350</a:t>
                      </a:r>
                      <a:endParaRPr lang="zh-CN" altLang="en-US" sz="1400" dirty="0">
                        <a:solidFill>
                          <a:schemeClr val="tx1"/>
                        </a:solidFill>
                      </a:endParaRPr>
                    </a:p>
                  </a:txBody>
                  <a:tcPr marL="91434" marR="91434" marT="45733" marB="4573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solidFill>
                            <a:schemeClr val="tx1"/>
                          </a:solidFill>
                        </a:rPr>
                        <a:t>400</a:t>
                      </a:r>
                      <a:endParaRPr lang="zh-CN" altLang="en-US" sz="1400" dirty="0">
                        <a:solidFill>
                          <a:schemeClr val="tx1"/>
                        </a:solidFill>
                      </a:endParaRPr>
                    </a:p>
                  </a:txBody>
                  <a:tcPr marL="91434" marR="91434" marT="45733" marB="4573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18184">
                <a:tc>
                  <a:txBody>
                    <a:bodyPr/>
                    <a:lstStyle/>
                    <a:p>
                      <a:pPr marL="0" indent="0" algn="ctr">
                        <a:spcBef>
                          <a:spcPct val="0"/>
                        </a:spcBef>
                        <a:spcAft>
                          <a:spcPts val="600"/>
                        </a:spcAft>
                        <a:buNone/>
                      </a:pPr>
                      <a:r>
                        <a:rPr lang="en-US" altLang="zh-CN" sz="1200" b="1" dirty="0">
                          <a:solidFill>
                            <a:schemeClr val="tx1"/>
                          </a:solidFill>
                          <a:latin typeface="Times New Roman" panose="02020603050405020304" pitchFamily="18" charset="0"/>
                          <a:cs typeface="Times New Roman" panose="02020603050405020304" pitchFamily="18" charset="0"/>
                        </a:rPr>
                        <a:t>Compression Damage </a:t>
                      </a:r>
                      <a:r>
                        <a:rPr lang="en-US" altLang="zh-CN" sz="1200" b="1" dirty="0" err="1">
                          <a:solidFill>
                            <a:schemeClr val="tx1"/>
                          </a:solidFill>
                          <a:latin typeface="Times New Roman" panose="02020603050405020304" pitchFamily="18" charset="0"/>
                          <a:cs typeface="Times New Roman" panose="02020603050405020304" pitchFamily="18" charset="0"/>
                        </a:rPr>
                        <a:t>Nephogram</a:t>
                      </a:r>
                      <a:endParaRPr lang="en-US" altLang="zh-CN" sz="1200" b="1" dirty="0">
                        <a:solidFill>
                          <a:schemeClr val="tx1"/>
                        </a:solidFill>
                        <a:latin typeface="Times New Roman" panose="02020603050405020304" pitchFamily="18" charset="0"/>
                        <a:cs typeface="Times New Roman" panose="02020603050405020304" pitchFamily="18" charset="0"/>
                      </a:endParaRPr>
                    </a:p>
                    <a:p>
                      <a:pPr marL="0" indent="0" algn="ctr">
                        <a:spcBef>
                          <a:spcPct val="0"/>
                        </a:spcBef>
                        <a:spcAft>
                          <a:spcPts val="600"/>
                        </a:spcAft>
                        <a:buNone/>
                      </a:pPr>
                      <a:r>
                        <a:rPr lang="en-US" altLang="zh-CN" sz="1200" b="1" dirty="0">
                          <a:solidFill>
                            <a:schemeClr val="tx1"/>
                          </a:solidFill>
                          <a:latin typeface="Times New Roman" panose="02020603050405020304" pitchFamily="18" charset="0"/>
                          <a:cs typeface="Times New Roman" panose="02020603050405020304" pitchFamily="18" charset="0"/>
                        </a:rPr>
                        <a:t>(at 0.80 stress level)</a:t>
                      </a:r>
                      <a:endParaRPr lang="zh-CN" altLang="en-US" sz="1200" dirty="0">
                        <a:solidFill>
                          <a:schemeClr val="tx1"/>
                        </a:solidFill>
                      </a:endParaRPr>
                    </a:p>
                  </a:txBody>
                  <a:tcPr marL="91434" marR="91434" marT="45733" marB="4573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400" dirty="0">
                        <a:solidFill>
                          <a:schemeClr val="tx1"/>
                        </a:solidFill>
                      </a:endParaRPr>
                    </a:p>
                  </a:txBody>
                  <a:tcPr marL="91434" marR="91434" marT="45733" marB="4573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400" dirty="0">
                        <a:solidFill>
                          <a:schemeClr val="tx1"/>
                        </a:solidFill>
                      </a:endParaRPr>
                    </a:p>
                  </a:txBody>
                  <a:tcPr marL="91434" marR="91434" marT="45733" marB="4573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400" dirty="0">
                        <a:solidFill>
                          <a:schemeClr val="tx1"/>
                        </a:solidFill>
                      </a:endParaRPr>
                    </a:p>
                  </a:txBody>
                  <a:tcPr marL="91434" marR="91434" marT="45733" marB="4573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400" dirty="0">
                        <a:solidFill>
                          <a:schemeClr val="tx1"/>
                        </a:solidFill>
                      </a:endParaRPr>
                    </a:p>
                  </a:txBody>
                  <a:tcPr marL="91434" marR="91434" marT="45733" marB="4573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ltLang="zh-CN" sz="1400" dirty="0">
                        <a:solidFill>
                          <a:schemeClr val="tx1"/>
                        </a:solidFill>
                      </a:endParaRPr>
                    </a:p>
                    <a:p>
                      <a:pPr algn="ctr"/>
                      <a:endParaRPr lang="zh-CN" altLang="en-US" sz="1400" dirty="0">
                        <a:solidFill>
                          <a:schemeClr val="tx1"/>
                        </a:solidFill>
                      </a:endParaRPr>
                    </a:p>
                  </a:txBody>
                  <a:tcPr marL="91434" marR="91434" marT="45733" marB="4573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3160">
                <a:tc>
                  <a:txBody>
                    <a:bodyPr/>
                    <a:lstStyle/>
                    <a:p>
                      <a:pPr marL="0" indent="0" algn="ctr" defTabSz="914400" rtl="0" eaLnBrk="1" latinLnBrk="0" hangingPunct="1">
                        <a:spcBef>
                          <a:spcPct val="0"/>
                        </a:spcBef>
                        <a:spcAft>
                          <a:spcPts val="600"/>
                        </a:spcAft>
                        <a:buNone/>
                      </a:pPr>
                      <a:r>
                        <a:rPr lang="en-US" altLang="zh-CN" sz="1200" b="1" kern="1200" dirty="0">
                          <a:solidFill>
                            <a:schemeClr val="tx1"/>
                          </a:solidFill>
                          <a:latin typeface="Times New Roman" panose="02020603050405020304" pitchFamily="18" charset="0"/>
                          <a:ea typeface="+mn-ea"/>
                          <a:cs typeface="Times New Roman" panose="02020603050405020304" pitchFamily="18" charset="0"/>
                        </a:rPr>
                        <a:t>Height of the stress- uniformly distributed-area (mm)</a:t>
                      </a: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marL="91434" marR="91434" marT="45733" marB="4573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1" kern="1200" dirty="0">
                          <a:solidFill>
                            <a:schemeClr val="tx1"/>
                          </a:solidFill>
                          <a:latin typeface="Times New Roman" panose="02020603050405020304" pitchFamily="18" charset="0"/>
                          <a:ea typeface="+mn-ea"/>
                          <a:cs typeface="Times New Roman" panose="02020603050405020304" pitchFamily="18" charset="0"/>
                        </a:rPr>
                        <a:t>30</a:t>
                      </a:r>
                      <a:endParaRPr lang="zh-CN" altLang="en-US" sz="1400" b="1" kern="1200" dirty="0">
                        <a:solidFill>
                          <a:schemeClr val="tx1"/>
                        </a:solidFill>
                        <a:latin typeface="Times New Roman" panose="02020603050405020304" pitchFamily="18" charset="0"/>
                        <a:ea typeface="+mn-ea"/>
                        <a:cs typeface="Times New Roman" panose="02020603050405020304" pitchFamily="18" charset="0"/>
                      </a:endParaRPr>
                    </a:p>
                  </a:txBody>
                  <a:tcPr marL="91434" marR="91434" marT="45733" marB="45733"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1" kern="1200" dirty="0">
                          <a:solidFill>
                            <a:schemeClr val="tx1"/>
                          </a:solidFill>
                          <a:latin typeface="Times New Roman" panose="02020603050405020304" pitchFamily="18" charset="0"/>
                          <a:ea typeface="+mn-ea"/>
                          <a:cs typeface="Times New Roman" panose="02020603050405020304" pitchFamily="18" charset="0"/>
                        </a:rPr>
                        <a:t>90</a:t>
                      </a:r>
                      <a:endParaRPr lang="zh-CN" altLang="en-US" sz="1400" b="1" kern="1200" dirty="0">
                        <a:solidFill>
                          <a:schemeClr val="tx1"/>
                        </a:solidFill>
                        <a:latin typeface="Times New Roman" panose="02020603050405020304" pitchFamily="18" charset="0"/>
                        <a:ea typeface="+mn-ea"/>
                        <a:cs typeface="Times New Roman" panose="02020603050405020304" pitchFamily="18" charset="0"/>
                      </a:endParaRPr>
                    </a:p>
                  </a:txBody>
                  <a:tcPr marL="91434" marR="91434" marT="45733" marB="4573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1" kern="1200" dirty="0">
                          <a:solidFill>
                            <a:srgbClr val="FF3300"/>
                          </a:solidFill>
                          <a:latin typeface="Times New Roman" panose="02020603050405020304" pitchFamily="18" charset="0"/>
                          <a:ea typeface="+mn-ea"/>
                          <a:cs typeface="Times New Roman" panose="02020603050405020304" pitchFamily="18" charset="0"/>
                        </a:rPr>
                        <a:t>130</a:t>
                      </a:r>
                      <a:endParaRPr lang="zh-CN" altLang="en-US" sz="1400" b="1" kern="1200" dirty="0">
                        <a:solidFill>
                          <a:srgbClr val="FF3300"/>
                        </a:solidFill>
                        <a:latin typeface="Times New Roman" panose="02020603050405020304" pitchFamily="18" charset="0"/>
                        <a:ea typeface="+mn-ea"/>
                        <a:cs typeface="Times New Roman" panose="02020603050405020304" pitchFamily="18" charset="0"/>
                      </a:endParaRPr>
                    </a:p>
                  </a:txBody>
                  <a:tcPr marL="91434" marR="91434" marT="45733" marB="4573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1" kern="1200" dirty="0">
                          <a:solidFill>
                            <a:schemeClr val="tx1"/>
                          </a:solidFill>
                          <a:latin typeface="Times New Roman" panose="02020603050405020304" pitchFamily="18" charset="0"/>
                          <a:ea typeface="+mn-ea"/>
                          <a:cs typeface="Times New Roman" panose="02020603050405020304" pitchFamily="18" charset="0"/>
                        </a:rPr>
                        <a:t>180</a:t>
                      </a:r>
                      <a:endParaRPr lang="zh-CN" altLang="en-US" sz="1400" b="1" kern="1200" dirty="0">
                        <a:solidFill>
                          <a:schemeClr val="tx1"/>
                        </a:solidFill>
                        <a:latin typeface="Times New Roman" panose="02020603050405020304" pitchFamily="18" charset="0"/>
                        <a:ea typeface="+mn-ea"/>
                        <a:cs typeface="Times New Roman" panose="02020603050405020304" pitchFamily="18" charset="0"/>
                      </a:endParaRPr>
                    </a:p>
                  </a:txBody>
                  <a:tcPr marL="91434" marR="91434" marT="45733" marB="4573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1" kern="1200" dirty="0">
                          <a:solidFill>
                            <a:schemeClr val="tx1"/>
                          </a:solidFill>
                          <a:latin typeface="Times New Roman" panose="02020603050405020304" pitchFamily="18" charset="0"/>
                          <a:ea typeface="+mn-ea"/>
                          <a:cs typeface="Times New Roman" panose="02020603050405020304" pitchFamily="18" charset="0"/>
                        </a:rPr>
                        <a:t>240</a:t>
                      </a:r>
                      <a:endParaRPr lang="zh-CN" altLang="en-US" sz="1400" b="1" kern="1200" dirty="0">
                        <a:solidFill>
                          <a:schemeClr val="tx1"/>
                        </a:solidFill>
                        <a:latin typeface="Times New Roman" panose="02020603050405020304" pitchFamily="18" charset="0"/>
                        <a:ea typeface="+mn-ea"/>
                        <a:cs typeface="Times New Roman" panose="02020603050405020304" pitchFamily="18" charset="0"/>
                      </a:endParaRPr>
                    </a:p>
                  </a:txBody>
                  <a:tcPr marL="91434" marR="91434" marT="45733" marB="45733"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矩形 11"/>
          <p:cNvSpPr>
            <a:spLocks noChangeArrowheads="1"/>
          </p:cNvSpPr>
          <p:nvPr/>
        </p:nvSpPr>
        <p:spPr bwMode="auto">
          <a:xfrm>
            <a:off x="178594" y="2971800"/>
            <a:ext cx="8786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r>
              <a:rPr lang="en-US" altLang="zh-CN" sz="1600" dirty="0">
                <a:latin typeface="Arial" panose="020B0604020202020204" pitchFamily="34" charset="0"/>
                <a:cs typeface="Arial" panose="020B0604020202020204" pitchFamily="34" charset="0"/>
              </a:rPr>
              <a:t>Stress analysis results of prisms with different height (cross section 100×100 mm</a:t>
            </a:r>
            <a:r>
              <a:rPr lang="en-US" altLang="zh-CN" sz="1600" baseline="30000" dirty="0">
                <a:latin typeface="Arial" panose="020B0604020202020204" pitchFamily="34" charset="0"/>
                <a:cs typeface="Arial" panose="020B0604020202020204" pitchFamily="34" charset="0"/>
              </a:rPr>
              <a:t>2</a:t>
            </a:r>
            <a:r>
              <a:rPr lang="en-US" altLang="zh-CN" sz="1600" dirty="0">
                <a:latin typeface="Arial" panose="020B0604020202020204" pitchFamily="34" charset="0"/>
                <a:cs typeface="Arial" panose="020B0604020202020204" pitchFamily="34" charset="0"/>
              </a:rPr>
              <a:t>)</a:t>
            </a:r>
            <a:endParaRPr lang="zh-CN" altLang="zh-CN" sz="1600" dirty="0">
              <a:latin typeface="Arial" panose="020B0604020202020204" pitchFamily="34" charset="0"/>
              <a:cs typeface="Arial" panose="020B0604020202020204" pitchFamily="34" charset="0"/>
            </a:endParaRPr>
          </a:p>
        </p:txBody>
      </p:sp>
      <p:grpSp>
        <p:nvGrpSpPr>
          <p:cNvPr id="8" name="组合 7"/>
          <p:cNvGrpSpPr/>
          <p:nvPr/>
        </p:nvGrpSpPr>
        <p:grpSpPr>
          <a:xfrm>
            <a:off x="2788758" y="3764163"/>
            <a:ext cx="6184400" cy="2016000"/>
            <a:chOff x="2788758" y="4005264"/>
            <a:chExt cx="6184400" cy="2016000"/>
          </a:xfrm>
        </p:grpSpPr>
        <p:pic>
          <p:nvPicPr>
            <p:cNvPr id="9" name="图片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6890" y="4761264"/>
              <a:ext cx="1008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7913" y="4509264"/>
              <a:ext cx="972000"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4305" y="4257264"/>
              <a:ext cx="1296000" cy="17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8758" y="5013264"/>
              <a:ext cx="720000" cy="10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6830" y="4005264"/>
              <a:ext cx="1466328" cy="2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40</a:t>
            </a:fld>
            <a:endParaRPr lang="en-US" altLang="zh-CN" spc="-5" dirty="0"/>
          </a:p>
        </p:txBody>
      </p:sp>
    </p:spTree>
    <p:extLst>
      <p:ext uri="{BB962C8B-B14F-4D97-AF65-F5344CB8AC3E}">
        <p14:creationId xmlns:p14="http://schemas.microsoft.com/office/powerpoint/2010/main" val="3945795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600" y="457200"/>
            <a:ext cx="74676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Possible modifications of the test program</a:t>
            </a:r>
            <a:endParaRPr lang="zh-CN" altLang="en-US" sz="3200" b="1" spc="-10" dirty="0">
              <a:latin typeface="Calibri" panose="020F0502020204030204"/>
              <a:ea typeface="+mj-ea"/>
              <a:cs typeface="Calibri" panose="020F0502020204030204"/>
            </a:endParaRPr>
          </a:p>
        </p:txBody>
      </p:sp>
      <p:sp>
        <p:nvSpPr>
          <p:cNvPr id="4" name="object 6"/>
          <p:cNvSpPr txBox="1"/>
          <p:nvPr/>
        </p:nvSpPr>
        <p:spPr>
          <a:xfrm>
            <a:off x="533400" y="1295400"/>
            <a:ext cx="8305799" cy="3338735"/>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4. Preparation of Test Samples</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Casting</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All specimens are cast and compacted on a vibrating table in accordance with the procedure described in ISO 1920-3 or EN 206. </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r>
              <a:rPr lang="en-US" altLang="zh-CN" kern="0" dirty="0">
                <a:latin typeface="Arial" panose="020B0604020202020204"/>
                <a:cs typeface="Arial" panose="020B0604020202020204"/>
              </a:rPr>
              <a:t>Casting direction for the prismatic samples: horizontal.</a:t>
            </a: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endParaRPr lang="en-US" altLang="zh-CN" kern="0" dirty="0">
              <a:latin typeface="Arial" panose="020B0604020202020204"/>
              <a:cs typeface="Arial" panose="020B0604020202020204"/>
            </a:endParaRPr>
          </a:p>
          <a:p>
            <a:pPr marL="733425" lvl="1" indent="-285750" fontAlgn="base">
              <a:lnSpc>
                <a:spcPct val="120000"/>
              </a:lnSpc>
              <a:spcBef>
                <a:spcPts val="1180"/>
              </a:spcBef>
              <a:spcAft>
                <a:spcPct val="0"/>
              </a:spcAft>
              <a:buFont typeface="Arial" panose="020B0604020202020204" pitchFamily="34" charset="0"/>
              <a:buChar char="•"/>
              <a:tabLst>
                <a:tab pos="629920" algn="l"/>
              </a:tabLst>
              <a:defRPr/>
            </a:pPr>
            <a:endParaRPr lang="en-US" altLang="zh-CN" kern="0" dirty="0">
              <a:latin typeface="Arial" panose="020B0604020202020204"/>
              <a:cs typeface="Arial" panose="020B0604020202020204"/>
            </a:endParaRP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41</a:t>
            </a:fld>
            <a:endParaRPr lang="en-US" altLang="zh-CN" spc="-5" dirty="0"/>
          </a:p>
        </p:txBody>
      </p:sp>
    </p:spTree>
    <p:extLst>
      <p:ext uri="{BB962C8B-B14F-4D97-AF65-F5344CB8AC3E}">
        <p14:creationId xmlns:p14="http://schemas.microsoft.com/office/powerpoint/2010/main" val="738770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600" y="457200"/>
            <a:ext cx="74676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Possible modifications of the test program</a:t>
            </a:r>
            <a:endParaRPr lang="zh-CN" altLang="en-US" sz="3200" b="1" spc="-10" dirty="0">
              <a:latin typeface="Calibri" panose="020F0502020204030204"/>
              <a:ea typeface="+mj-ea"/>
              <a:cs typeface="Calibri" panose="020F0502020204030204"/>
            </a:endParaRPr>
          </a:p>
        </p:txBody>
      </p:sp>
      <p:sp>
        <p:nvSpPr>
          <p:cNvPr id="4" name="object 6"/>
          <p:cNvSpPr txBox="1"/>
          <p:nvPr/>
        </p:nvSpPr>
        <p:spPr>
          <a:xfrm>
            <a:off x="533400" y="1295400"/>
            <a:ext cx="8305799" cy="1061188"/>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4. Preparation of Test Samples</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Curing</a:t>
            </a:r>
            <a:endParaRPr lang="en-US" altLang="zh-CN" kern="0" dirty="0">
              <a:latin typeface="Arial" panose="020B0604020202020204"/>
              <a:cs typeface="Arial" panose="020B0604020202020204"/>
            </a:endParaRPr>
          </a:p>
        </p:txBody>
      </p:sp>
      <p:graphicFrame>
        <p:nvGraphicFramePr>
          <p:cNvPr id="7" name="Group 264"/>
          <p:cNvGraphicFramePr>
            <a:graphicFrameLocks noGrp="1"/>
          </p:cNvGraphicFramePr>
          <p:nvPr>
            <p:custDataLst>
              <p:tags r:id="rId1"/>
            </p:custDataLst>
            <p:extLst>
              <p:ext uri="{D42A27DB-BD31-4B8C-83A1-F6EECF244321}">
                <p14:modId xmlns:p14="http://schemas.microsoft.com/office/powerpoint/2010/main" val="918687232"/>
              </p:ext>
            </p:extLst>
          </p:nvPr>
        </p:nvGraphicFramePr>
        <p:xfrm>
          <a:off x="538164" y="2362200"/>
          <a:ext cx="8212135" cy="3250662"/>
        </p:xfrm>
        <a:graphic>
          <a:graphicData uri="http://schemas.openxmlformats.org/drawingml/2006/table">
            <a:tbl>
              <a:tblPr/>
              <a:tblGrid>
                <a:gridCol w="3025375">
                  <a:extLst>
                    <a:ext uri="{9D8B030D-6E8A-4147-A177-3AD203B41FA5}">
                      <a16:colId xmlns:a16="http://schemas.microsoft.com/office/drawing/2014/main" val="20000"/>
                    </a:ext>
                  </a:extLst>
                </a:gridCol>
                <a:gridCol w="1728920">
                  <a:extLst>
                    <a:ext uri="{9D8B030D-6E8A-4147-A177-3AD203B41FA5}">
                      <a16:colId xmlns:a16="http://schemas.microsoft.com/office/drawing/2014/main" val="20001"/>
                    </a:ext>
                  </a:extLst>
                </a:gridCol>
                <a:gridCol w="1728920">
                  <a:extLst>
                    <a:ext uri="{9D8B030D-6E8A-4147-A177-3AD203B41FA5}">
                      <a16:colId xmlns:a16="http://schemas.microsoft.com/office/drawing/2014/main" val="20002"/>
                    </a:ext>
                  </a:extLst>
                </a:gridCol>
                <a:gridCol w="1728920">
                  <a:extLst>
                    <a:ext uri="{9D8B030D-6E8A-4147-A177-3AD203B41FA5}">
                      <a16:colId xmlns:a16="http://schemas.microsoft.com/office/drawing/2014/main" val="20003"/>
                    </a:ext>
                  </a:extLst>
                </a:gridCol>
              </a:tblGrid>
              <a:tr h="39101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b="1" kern="100" dirty="0">
                          <a:solidFill>
                            <a:schemeClr val="tx1"/>
                          </a:solidFill>
                          <a:effectLst/>
                          <a:latin typeface="Times New Roman" panose="02020603050405020304" pitchFamily="18" charset="0"/>
                          <a:ea typeface="+mn-ea"/>
                          <a:cs typeface="Times New Roman" panose="02020603050405020304" pitchFamily="18" charset="0"/>
                        </a:rPr>
                        <a:t>Procedure of the curing</a:t>
                      </a:r>
                      <a:endParaRPr lang="zh-CN" sz="1400" b="1"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kern="100" dirty="0">
                          <a:solidFill>
                            <a:schemeClr val="tx1"/>
                          </a:solidFill>
                          <a:effectLst/>
                          <a:latin typeface="Times New Roman" panose="02020603050405020304" pitchFamily="18" charset="0"/>
                          <a:ea typeface="+mn-ea"/>
                          <a:cs typeface="Times New Roman" panose="02020603050405020304" pitchFamily="18" charset="0"/>
                        </a:rPr>
                        <a:t>Group Ⅰ</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Group Ⅱ</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Group Ⅲ</a:t>
                      </a:r>
                      <a:endParaRPr lang="zh-CN"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6480">
                <a:tc>
                  <a:txBody>
                    <a:bodyPr/>
                    <a:lstStyle/>
                    <a:p>
                      <a:pPr algn="just">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Test aim for each group</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altLang="zh-CN" sz="1400" dirty="0">
                          <a:latin typeface="Times New Roman" panose="02020603050405020304" pitchFamily="18" charset="0"/>
                          <a:cs typeface="Times New Roman" panose="02020603050405020304" pitchFamily="18" charset="0"/>
                        </a:rPr>
                        <a:t>3 cubes for compressive strength test (</a:t>
                      </a:r>
                      <a:r>
                        <a:rPr lang="en-US" altLang="zh-CN" sz="1400" i="1" dirty="0" err="1">
                          <a:latin typeface="Times New Roman" panose="02020603050405020304" pitchFamily="18" charset="0"/>
                          <a:cs typeface="Times New Roman" panose="02020603050405020304" pitchFamily="18" charset="0"/>
                        </a:rPr>
                        <a:t>f</a:t>
                      </a:r>
                      <a:r>
                        <a:rPr lang="en-US" altLang="zh-CN" sz="1400" i="1" baseline="-25000" dirty="0" err="1">
                          <a:latin typeface="Times New Roman" panose="02020603050405020304" pitchFamily="18" charset="0"/>
                          <a:cs typeface="Times New Roman" panose="02020603050405020304" pitchFamily="18" charset="0"/>
                        </a:rPr>
                        <a:t>cc</a:t>
                      </a:r>
                      <a:r>
                        <a:rPr lang="en-US" altLang="zh-CN" sz="1400" dirty="0">
                          <a:latin typeface="Times New Roman" panose="02020603050405020304" pitchFamily="18" charset="0"/>
                          <a:cs typeface="Times New Roman" panose="02020603050405020304" pitchFamily="18" charset="0"/>
                        </a:rPr>
                        <a: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altLang="zh-CN" sz="1400" dirty="0">
                          <a:latin typeface="Times New Roman" panose="02020603050405020304" pitchFamily="18" charset="0"/>
                          <a:cs typeface="Times New Roman" panose="02020603050405020304" pitchFamily="18" charset="0"/>
                        </a:rPr>
                        <a:t>3 prisms for compressive strength test (</a:t>
                      </a:r>
                      <a:r>
                        <a:rPr lang="en-US" altLang="zh-CN" sz="1400" i="1" dirty="0" err="1">
                          <a:latin typeface="Times New Roman" panose="02020603050405020304" pitchFamily="18" charset="0"/>
                          <a:cs typeface="Times New Roman" panose="02020603050405020304" pitchFamily="18" charset="0"/>
                        </a:rPr>
                        <a:t>f</a:t>
                      </a:r>
                      <a:r>
                        <a:rPr lang="en-US" altLang="zh-CN" sz="1400" i="1" baseline="-25000" dirty="0" err="1">
                          <a:latin typeface="Times New Roman" panose="02020603050405020304" pitchFamily="18" charset="0"/>
                          <a:cs typeface="Times New Roman" panose="02020603050405020304" pitchFamily="18" charset="0"/>
                        </a:rPr>
                        <a:t>cp</a:t>
                      </a:r>
                      <a:r>
                        <a:rPr lang="en-US" altLang="zh-CN" sz="1400" dirty="0">
                          <a:latin typeface="Times New Roman" panose="02020603050405020304" pitchFamily="18" charset="0"/>
                          <a:cs typeface="Times New Roman" panose="02020603050405020304" pitchFamily="18" charset="0"/>
                        </a:rPr>
                        <a: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altLang="zh-CN" sz="1400" kern="100" dirty="0">
                          <a:effectLst/>
                          <a:latin typeface="Times New Roman" panose="02020603050405020304" pitchFamily="18" charset="0"/>
                          <a:ea typeface="+mn-ea"/>
                          <a:cs typeface="Times New Roman" panose="02020603050405020304" pitchFamily="18" charset="0"/>
                        </a:rPr>
                        <a:t>6 for carbonation test with and without load</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9652">
                <a:tc>
                  <a:txBody>
                    <a:bodyPr/>
                    <a:lstStyle/>
                    <a:p>
                      <a:pPr algn="just">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Curing in the </a:t>
                      </a:r>
                      <a:r>
                        <a:rPr lang="en-US" sz="1400" kern="100" dirty="0" err="1">
                          <a:effectLst/>
                          <a:latin typeface="Times New Roman" panose="02020603050405020304" pitchFamily="18" charset="0"/>
                          <a:ea typeface="宋体" panose="02010600030101010101" pitchFamily="2" charset="-122"/>
                          <a:cs typeface="Times New Roman" panose="02020603050405020304" pitchFamily="18" charset="0"/>
                        </a:rPr>
                        <a:t>moulds</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 air temperature of 20 (±2)</a:t>
                      </a:r>
                      <a:r>
                        <a:rPr lang="en-GB" altLang="zh-CN" sz="1400"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 covering with a plastic sheet.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57150"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 day</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 day</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1 day</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6114">
                <a:tc>
                  <a:txBody>
                    <a:bodyPr/>
                    <a:lstStyle/>
                    <a:p>
                      <a:pPr algn="just">
                        <a:spcAft>
                          <a:spcPts val="0"/>
                        </a:spcAft>
                      </a:pPr>
                      <a:r>
                        <a:rPr lang="en-US"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In </a:t>
                      </a:r>
                      <a:r>
                        <a:rPr lang="en-US" sz="1400" kern="100" dirty="0">
                          <a:solidFill>
                            <a:schemeClr val="tx1"/>
                          </a:solidFill>
                          <a:effectLst/>
                          <a:latin typeface="Times New Roman" panose="02020603050405020304" pitchFamily="18" charset="0"/>
                          <a:ea typeface="+mn-ea"/>
                          <a:cs typeface="Times New Roman" panose="02020603050405020304" pitchFamily="18" charset="0"/>
                        </a:rPr>
                        <a:t>saturated Ca(OH)</a:t>
                      </a:r>
                      <a:r>
                        <a:rPr lang="en-US" sz="1400" kern="1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1400" kern="100" dirty="0">
                          <a:solidFill>
                            <a:schemeClr val="tx1"/>
                          </a:solidFill>
                          <a:effectLst/>
                          <a:latin typeface="Times New Roman" panose="02020603050405020304" pitchFamily="18" charset="0"/>
                          <a:ea typeface="+mn-ea"/>
                          <a:cs typeface="Times New Roman" panose="02020603050405020304" pitchFamily="18" charset="0"/>
                        </a:rPr>
                        <a:t> solution </a:t>
                      </a:r>
                      <a:r>
                        <a:rPr lang="en-US" sz="1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20 (±2</a:t>
                      </a:r>
                      <a:r>
                        <a:rPr lang="en-US" sz="1400" kern="100" dirty="0">
                          <a:solidFill>
                            <a:schemeClr val="tx1"/>
                          </a:solidFill>
                          <a:effectLst/>
                          <a:latin typeface="Times New Roman" panose="02020603050405020304" pitchFamily="18" charset="0"/>
                          <a:ea typeface="+mn-ea"/>
                          <a:cs typeface="Times New Roman" panose="02020603050405020304" pitchFamily="18" charset="0"/>
                        </a:rPr>
                        <a:t>)</a:t>
                      </a:r>
                      <a:r>
                        <a:rPr lang="en-GB" altLang="zh-CN" sz="1400"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6 days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6 days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6 days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895">
                <a:tc>
                  <a:txBody>
                    <a:bodyPr/>
                    <a:lstStyle/>
                    <a:p>
                      <a:pPr algn="just">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In climate chamber at 20 (±2)</a:t>
                      </a:r>
                      <a:r>
                        <a:rPr lang="en-GB" altLang="zh-CN" sz="1400"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 </a:t>
                      </a:r>
                      <a:r>
                        <a:rPr lang="en-US" sz="1400" kern="100" baseline="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 and 65 (±5) % RH. </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21 days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21 days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21 days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171">
                <a:tc>
                  <a:txBody>
                    <a:bodyPr/>
                    <a:lstStyle/>
                    <a:p>
                      <a:pPr algn="just">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In carbonation chamber at predefined</a:t>
                      </a:r>
                      <a:r>
                        <a:rPr lang="en-US" sz="1400" kern="100" baseline="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CO</a:t>
                      </a:r>
                      <a:r>
                        <a:rPr lang="en-US" sz="1400" kern="100" baseline="-25000" dirty="0">
                          <a:effectLst/>
                          <a:latin typeface="Times New Roman" panose="02020603050405020304" pitchFamily="18" charset="0"/>
                          <a:ea typeface="宋体" panose="02010600030101010101" pitchFamily="2" charset="-122"/>
                          <a:cs typeface="Times New Roman" panose="02020603050405020304" pitchFamily="18" charset="0"/>
                        </a:rPr>
                        <a:t>2 </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concentration, 20 </a:t>
                      </a:r>
                      <a:r>
                        <a:rPr lang="en-GB" altLang="zh-CN" sz="1400"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 and </a:t>
                      </a:r>
                      <a:r>
                        <a:rPr lang="en-US" altLang="zh-CN" sz="1400" kern="100" dirty="0">
                          <a:effectLst/>
                          <a:latin typeface="Times New Roman" panose="02020603050405020304" pitchFamily="18" charset="0"/>
                          <a:ea typeface="+mn-ea"/>
                          <a:cs typeface="Times New Roman" panose="02020603050405020304" pitchFamily="18" charset="0"/>
                        </a:rPr>
                        <a:t>65 (±5) % </a:t>
                      </a: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RH.</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400" kern="100" dirty="0">
                          <a:effectLst/>
                          <a:latin typeface="Times New Roman" panose="02020603050405020304" pitchFamily="18" charset="0"/>
                          <a:ea typeface="宋体" panose="02010600030101010101" pitchFamily="2" charset="-122"/>
                          <a:cs typeface="Times New Roman" panose="02020603050405020304" pitchFamily="18" charset="0"/>
                        </a:rPr>
                        <a:t>28 days</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 name="矩形 2"/>
          <p:cNvSpPr>
            <a:spLocks noChangeArrowheads="1"/>
          </p:cNvSpPr>
          <p:nvPr/>
        </p:nvSpPr>
        <p:spPr bwMode="auto">
          <a:xfrm>
            <a:off x="533400" y="5704582"/>
            <a:ext cx="8212134" cy="107721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spcAft>
                <a:spcPts val="600"/>
              </a:spcAft>
            </a:pPr>
            <a:r>
              <a:rPr lang="en-US" altLang="zh-CN" sz="1600" i="1" dirty="0">
                <a:latin typeface="+mn-lt"/>
                <a:ea typeface="+mn-ea"/>
              </a:rPr>
              <a:t>In the second round of comparative test, CEM III/B (or CEM I + Fly ash) concrete will be tested. For CEM III/B(or CEM I + Fly ash) concrete, longer curing period is needed before carbonation test, i.e. 7d of optimal curing in saturated Ca(OH)</a:t>
            </a:r>
            <a:r>
              <a:rPr lang="en-US" altLang="zh-CN" sz="1600" i="1" baseline="-25000" dirty="0">
                <a:latin typeface="+mn-lt"/>
                <a:ea typeface="+mn-ea"/>
              </a:rPr>
              <a:t>2 </a:t>
            </a:r>
            <a:r>
              <a:rPr lang="en-US" altLang="zh-CN" sz="1600" i="1" dirty="0">
                <a:latin typeface="+mn-lt"/>
                <a:ea typeface="+mn-ea"/>
              </a:rPr>
              <a:t>solution (lime water) followed by 84 days of curing at </a:t>
            </a:r>
            <a:r>
              <a:rPr lang="en-US" altLang="zh-CN" sz="1600" i="1" dirty="0" err="1">
                <a:latin typeface="+mn-lt"/>
                <a:ea typeface="+mn-ea"/>
              </a:rPr>
              <a:t>at</a:t>
            </a:r>
            <a:r>
              <a:rPr lang="en-US" altLang="zh-CN" sz="1600" i="1" dirty="0">
                <a:latin typeface="+mn-lt"/>
                <a:ea typeface="+mn-ea"/>
              </a:rPr>
              <a:t> 20 (±2) ℃ and 65 (±5) % RH.</a:t>
            </a: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42</a:t>
            </a:fld>
            <a:endParaRPr lang="en-US" altLang="zh-CN" spc="-5" dirty="0"/>
          </a:p>
        </p:txBody>
      </p:sp>
    </p:spTree>
    <p:extLst>
      <p:ext uri="{BB962C8B-B14F-4D97-AF65-F5344CB8AC3E}">
        <p14:creationId xmlns:p14="http://schemas.microsoft.com/office/powerpoint/2010/main" val="2066690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600" y="457200"/>
            <a:ext cx="74676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Possible modifications of the test program</a:t>
            </a:r>
            <a:endParaRPr lang="zh-CN" altLang="en-US" sz="3200" b="1" spc="-10" dirty="0">
              <a:latin typeface="Calibri" panose="020F0502020204030204"/>
              <a:ea typeface="+mj-ea"/>
              <a:cs typeface="Calibri" panose="020F0502020204030204"/>
            </a:endParaRPr>
          </a:p>
        </p:txBody>
      </p:sp>
      <p:sp>
        <p:nvSpPr>
          <p:cNvPr id="4" name="object 6"/>
          <p:cNvSpPr txBox="1"/>
          <p:nvPr/>
        </p:nvSpPr>
        <p:spPr>
          <a:xfrm>
            <a:off x="533400" y="1295400"/>
            <a:ext cx="8382000" cy="4511363"/>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4. Preparation of Test Samples</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Preconditioning </a:t>
            </a:r>
          </a:p>
          <a:p>
            <a:pPr marL="733425" lvl="1" indent="-285750" fontAlgn="base">
              <a:lnSpc>
                <a:spcPct val="120000"/>
              </a:lnSpc>
              <a:spcBef>
                <a:spcPts val="1180"/>
              </a:spcBef>
              <a:spcAft>
                <a:spcPct val="0"/>
              </a:spcAft>
              <a:buClr>
                <a:schemeClr val="tx1"/>
              </a:buClr>
              <a:buSzPct val="80000"/>
              <a:buFont typeface="Arial" panose="020B0604020202020204" pitchFamily="34" charset="0"/>
              <a:buChar char="•"/>
              <a:tabLst>
                <a:tab pos="629920" algn="l"/>
              </a:tabLst>
              <a:defRPr/>
            </a:pPr>
            <a:r>
              <a:rPr lang="en-US" altLang="zh-CN" b="1" kern="0" dirty="0">
                <a:latin typeface="Arial" panose="020B0604020202020204"/>
                <a:cs typeface="Arial" panose="020B0604020202020204"/>
              </a:rPr>
              <a:t>For the loaded specimens (3 specimens in Group III) </a:t>
            </a:r>
          </a:p>
          <a:p>
            <a:pPr marL="714375">
              <a:spcBef>
                <a:spcPts val="600"/>
              </a:spcBef>
              <a:buClr>
                <a:schemeClr val="tx1"/>
              </a:buClr>
              <a:buSzPct val="80000"/>
              <a:buFont typeface="Wingdings" panose="05000000000000000000" pitchFamily="2" charset="2"/>
              <a:buChar char="ü"/>
              <a:defRPr/>
            </a:pPr>
            <a:r>
              <a:rPr lang="en-US" altLang="zh-CN" dirty="0">
                <a:cs typeface="Arial" panose="020B0604020202020204" pitchFamily="34" charset="0"/>
              </a:rPr>
              <a:t>Smooth the middle of the upper and lower surfaces for pasting the strain gauges.</a:t>
            </a:r>
          </a:p>
          <a:p>
            <a:pPr marL="714375">
              <a:spcBef>
                <a:spcPts val="600"/>
              </a:spcBef>
              <a:buClr>
                <a:schemeClr val="tx1"/>
              </a:buClr>
              <a:buSzPct val="80000"/>
              <a:buFont typeface="Wingdings" panose="05000000000000000000" pitchFamily="2" charset="2"/>
              <a:buChar char="ü"/>
              <a:defRPr/>
            </a:pPr>
            <a:r>
              <a:rPr lang="en-US" altLang="zh-CN" dirty="0">
                <a:cs typeface="Arial" panose="020B0604020202020204" pitchFamily="34" charset="0"/>
              </a:rPr>
              <a:t>Fix the strain gauges symmetrically in the middle of the both sides on the purpose of monitoring the strain of the specimen.</a:t>
            </a:r>
          </a:p>
          <a:p>
            <a:pPr marL="714375">
              <a:spcBef>
                <a:spcPts val="600"/>
              </a:spcBef>
              <a:buClr>
                <a:schemeClr val="tx1"/>
              </a:buClr>
              <a:buSzPct val="80000"/>
              <a:buFont typeface="Wingdings" panose="05000000000000000000" pitchFamily="2" charset="2"/>
              <a:buChar char="ü"/>
              <a:defRPr/>
            </a:pPr>
            <a:r>
              <a:rPr lang="en-US" altLang="zh-CN" dirty="0">
                <a:cs typeface="Arial" panose="020B0604020202020204" pitchFamily="34" charset="0"/>
              </a:rPr>
              <a:t>Cover the two surfaces with 2 layers of aluminum foil.</a:t>
            </a:r>
          </a:p>
          <a:p>
            <a:pPr marL="714375">
              <a:spcBef>
                <a:spcPts val="600"/>
              </a:spcBef>
              <a:buClr>
                <a:schemeClr val="tx1"/>
              </a:buClr>
              <a:buSzPct val="80000"/>
              <a:buFont typeface="Wingdings" panose="05000000000000000000" pitchFamily="2" charset="2"/>
              <a:buChar char="ü"/>
              <a:defRPr/>
            </a:pPr>
            <a:r>
              <a:rPr lang="en-US" altLang="zh-CN" dirty="0">
                <a:cs typeface="Arial" panose="020B0604020202020204" pitchFamily="34" charset="0"/>
              </a:rPr>
              <a:t>Apply the compressive load with the loading set-ups.</a:t>
            </a:r>
          </a:p>
          <a:p>
            <a:pPr marL="733425" lvl="1" indent="-285750" fontAlgn="base">
              <a:lnSpc>
                <a:spcPct val="120000"/>
              </a:lnSpc>
              <a:spcBef>
                <a:spcPts val="1180"/>
              </a:spcBef>
              <a:spcAft>
                <a:spcPct val="0"/>
              </a:spcAft>
              <a:buClr>
                <a:schemeClr val="tx1"/>
              </a:buClr>
              <a:buSzPct val="80000"/>
              <a:buFont typeface="Arial" panose="020B0604020202020204" pitchFamily="34" charset="0"/>
              <a:buChar char="•"/>
              <a:tabLst>
                <a:tab pos="629920" algn="l"/>
              </a:tabLst>
              <a:defRPr/>
            </a:pPr>
            <a:r>
              <a:rPr lang="en-US" altLang="zh-CN" b="1" kern="0" dirty="0">
                <a:latin typeface="Arial" panose="020B0604020202020204"/>
                <a:cs typeface="Arial" panose="020B0604020202020204"/>
              </a:rPr>
              <a:t>For the unloaded specimens (3 specimens in Group III) </a:t>
            </a:r>
          </a:p>
          <a:p>
            <a:pPr marL="714375">
              <a:spcBef>
                <a:spcPts val="600"/>
              </a:spcBef>
              <a:spcAft>
                <a:spcPts val="600"/>
              </a:spcAft>
              <a:buClr>
                <a:schemeClr val="tx1"/>
              </a:buClr>
              <a:buSzPct val="80000"/>
              <a:buFont typeface="Wingdings" panose="05000000000000000000" pitchFamily="2" charset="2"/>
              <a:buChar char="ü"/>
              <a:defRPr/>
            </a:pPr>
            <a:r>
              <a:rPr lang="en-US" altLang="zh-CN" dirty="0">
                <a:cs typeface="Arial" panose="020B0604020202020204" pitchFamily="34" charset="0"/>
              </a:rPr>
              <a:t>Cover the upper and lower surfaces with 2 layers of aluminum foil.</a:t>
            </a:r>
          </a:p>
          <a:p>
            <a:pPr marL="714375">
              <a:spcBef>
                <a:spcPts val="600"/>
              </a:spcBef>
              <a:spcAft>
                <a:spcPts val="600"/>
              </a:spcAft>
              <a:buClr>
                <a:schemeClr val="tx1"/>
              </a:buClr>
              <a:buSzPct val="80000"/>
              <a:buFont typeface="Wingdings" panose="05000000000000000000" pitchFamily="2" charset="2"/>
              <a:buChar char="ü"/>
              <a:defRPr/>
            </a:pPr>
            <a:r>
              <a:rPr lang="en-US" altLang="zh-CN" dirty="0">
                <a:cs typeface="Arial" panose="020B0604020202020204" pitchFamily="34" charset="0"/>
              </a:rPr>
              <a:t>Leave the other 2 opposite </a:t>
            </a:r>
            <a:r>
              <a:rPr lang="en-US" altLang="zh-CN" dirty="0" err="1">
                <a:cs typeface="Arial" panose="020B0604020202020204" pitchFamily="34" charset="0"/>
              </a:rPr>
              <a:t>demoulded</a:t>
            </a:r>
            <a:r>
              <a:rPr lang="en-US" altLang="zh-CN" dirty="0">
                <a:cs typeface="Arial" panose="020B0604020202020204" pitchFamily="34" charset="0"/>
              </a:rPr>
              <a:t> surfaces open for CO</a:t>
            </a:r>
            <a:r>
              <a:rPr lang="en-US" altLang="zh-CN" baseline="-25000" dirty="0">
                <a:cs typeface="Arial" panose="020B0604020202020204" pitchFamily="34" charset="0"/>
              </a:rPr>
              <a:t>2</a:t>
            </a:r>
            <a:r>
              <a:rPr lang="en-US" altLang="zh-CN" dirty="0">
                <a:cs typeface="Arial" panose="020B0604020202020204" pitchFamily="34" charset="0"/>
              </a:rPr>
              <a:t> ingress.  </a:t>
            </a:r>
            <a:endParaRPr lang="en-US" altLang="zh-CN" kern="0" dirty="0">
              <a:latin typeface="Arial" panose="020B0604020202020204"/>
              <a:cs typeface="Arial" panose="020B0604020202020204"/>
            </a:endParaRP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43</a:t>
            </a:fld>
            <a:endParaRPr lang="en-US" altLang="zh-CN" spc="-5" dirty="0"/>
          </a:p>
        </p:txBody>
      </p:sp>
    </p:spTree>
    <p:extLst>
      <p:ext uri="{BB962C8B-B14F-4D97-AF65-F5344CB8AC3E}">
        <p14:creationId xmlns:p14="http://schemas.microsoft.com/office/powerpoint/2010/main" val="3843092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600" y="457200"/>
            <a:ext cx="74676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Possible modifications of the test program</a:t>
            </a:r>
            <a:endParaRPr lang="zh-CN" altLang="en-US" sz="3200" b="1" spc="-10" dirty="0">
              <a:latin typeface="Calibri" panose="020F0502020204030204"/>
              <a:ea typeface="+mj-ea"/>
              <a:cs typeface="Calibri" panose="020F0502020204030204"/>
            </a:endParaRPr>
          </a:p>
        </p:txBody>
      </p:sp>
      <p:sp>
        <p:nvSpPr>
          <p:cNvPr id="4" name="object 6"/>
          <p:cNvSpPr txBox="1"/>
          <p:nvPr/>
        </p:nvSpPr>
        <p:spPr>
          <a:xfrm>
            <a:off x="533400" y="1295400"/>
            <a:ext cx="8382000" cy="3000180"/>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5. Test Procedure</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For Group I, test the 28 d compressive strength of cubes (</a:t>
            </a:r>
            <a:r>
              <a:rPr lang="en-US" sz="2000" i="1" kern="0" spc="-5" dirty="0" err="1">
                <a:solidFill>
                  <a:sysClr val="windowText" lastClr="000000"/>
                </a:solidFill>
                <a:latin typeface="Arial" panose="020B0604020202020204"/>
                <a:cs typeface="Arial" panose="020B0604020202020204"/>
                <a:sym typeface="Calibri" panose="020F0502020204030204" pitchFamily="34" charset="0"/>
              </a:rPr>
              <a:t>f</a:t>
            </a:r>
            <a:r>
              <a:rPr lang="en-US" sz="2000" i="1" kern="0" spc="-5" baseline="-25000" dirty="0" err="1">
                <a:solidFill>
                  <a:sysClr val="windowText" lastClr="000000"/>
                </a:solidFill>
                <a:latin typeface="Arial" panose="020B0604020202020204"/>
                <a:cs typeface="Arial" panose="020B0604020202020204"/>
                <a:sym typeface="Calibri" panose="020F0502020204030204" pitchFamily="34" charset="0"/>
              </a:rPr>
              <a:t>cc</a:t>
            </a:r>
            <a:r>
              <a:rPr lang="en-US" sz="2000" kern="0" spc="-5" dirty="0">
                <a:solidFill>
                  <a:sysClr val="windowText" lastClr="000000"/>
                </a:solidFill>
                <a:latin typeface="Arial" panose="020B0604020202020204"/>
                <a:cs typeface="Arial" panose="020B0604020202020204"/>
                <a:sym typeface="Calibri" panose="020F0502020204030204" pitchFamily="34" charset="0"/>
              </a:rPr>
              <a:t>). </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For Group II, test the compressive strength of prisms (</a:t>
            </a:r>
            <a:r>
              <a:rPr lang="en-US" sz="2000" i="1" kern="0" spc="-5" dirty="0" err="1">
                <a:solidFill>
                  <a:sysClr val="windowText" lastClr="000000"/>
                </a:solidFill>
                <a:latin typeface="Arial" panose="020B0604020202020204"/>
                <a:cs typeface="Arial" panose="020B0604020202020204"/>
                <a:sym typeface="Calibri" panose="020F0502020204030204" pitchFamily="34" charset="0"/>
              </a:rPr>
              <a:t>f</a:t>
            </a:r>
            <a:r>
              <a:rPr lang="en-US" sz="2000" i="1" kern="0" spc="-5" baseline="-25000" dirty="0" err="1">
                <a:solidFill>
                  <a:sysClr val="windowText" lastClr="000000"/>
                </a:solidFill>
                <a:latin typeface="Arial" panose="020B0604020202020204"/>
                <a:cs typeface="Arial" panose="020B0604020202020204"/>
                <a:sym typeface="Calibri" panose="020F0502020204030204" pitchFamily="34" charset="0"/>
              </a:rPr>
              <a:t>cp</a:t>
            </a:r>
            <a:r>
              <a:rPr lang="en-US" sz="2000" kern="0" spc="-5" dirty="0">
                <a:solidFill>
                  <a:sysClr val="windowText" lastClr="000000"/>
                </a:solidFill>
                <a:latin typeface="Arial" panose="020B0604020202020204"/>
                <a:cs typeface="Arial" panose="020B0604020202020204"/>
                <a:sym typeface="Calibri" panose="020F0502020204030204" pitchFamily="34" charset="0"/>
              </a:rPr>
              <a:t>) .</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Put all the specimens of Group III (after preconditioning) in the carbonation device till the carbonation duration.</a:t>
            </a:r>
          </a:p>
          <a:p>
            <a:pPr marL="357505" lvl="1" indent="-265430" fontAlgn="base">
              <a:lnSpc>
                <a:spcPct val="120000"/>
              </a:lnSpc>
              <a:spcBef>
                <a:spcPts val="1180"/>
              </a:spcBef>
              <a:spcAft>
                <a:spcPct val="0"/>
              </a:spcAft>
              <a:buFont typeface="Wingdings" panose="05000000000000000000" pitchFamily="2" charset="2"/>
              <a:buChar char="Ø"/>
              <a:tabLst>
                <a:tab pos="447040" algn="l"/>
              </a:tabLst>
            </a:pPr>
            <a:r>
              <a:rPr lang="en-US" sz="2000" kern="0" spc="-5" dirty="0">
                <a:solidFill>
                  <a:sysClr val="windowText" lastClr="000000"/>
                </a:solidFill>
                <a:latin typeface="Arial" panose="020B0604020202020204"/>
                <a:cs typeface="Arial" panose="020B0604020202020204"/>
                <a:sym typeface="Calibri" panose="020F0502020204030204" pitchFamily="34" charset="0"/>
              </a:rPr>
              <a:t>Test the 28 d carbonation depth of the specimens (See the next page).</a:t>
            </a:r>
          </a:p>
        </p:txBody>
      </p:sp>
      <p:sp>
        <p:nvSpPr>
          <p:cNvPr id="5" name="矩形 2"/>
          <p:cNvSpPr>
            <a:spLocks noChangeArrowheads="1"/>
          </p:cNvSpPr>
          <p:nvPr/>
        </p:nvSpPr>
        <p:spPr bwMode="auto">
          <a:xfrm>
            <a:off x="466120" y="4509495"/>
            <a:ext cx="8212134" cy="830997"/>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spcAft>
                <a:spcPts val="600"/>
              </a:spcAft>
            </a:pPr>
            <a:r>
              <a:rPr lang="en-US" altLang="zh-CN" sz="1600" i="1" dirty="0"/>
              <a:t>In the second round of comparative test, additional tests can be done to investigate the loading-induced damage on the micro-scale, changes in chemical composition due to carbonation, etc.</a:t>
            </a: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44</a:t>
            </a:fld>
            <a:endParaRPr lang="en-US" altLang="zh-CN" spc="-5" dirty="0"/>
          </a:p>
        </p:txBody>
      </p:sp>
    </p:spTree>
    <p:extLst>
      <p:ext uri="{BB962C8B-B14F-4D97-AF65-F5344CB8AC3E}">
        <p14:creationId xmlns:p14="http://schemas.microsoft.com/office/powerpoint/2010/main" val="2624990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600" y="457200"/>
            <a:ext cx="74676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Possible modifications of the test program</a:t>
            </a:r>
            <a:endParaRPr lang="zh-CN" altLang="en-US" sz="3200" b="1" spc="-10" dirty="0">
              <a:latin typeface="Calibri" panose="020F0502020204030204"/>
              <a:ea typeface="+mj-ea"/>
              <a:cs typeface="Calibri" panose="020F0502020204030204"/>
            </a:endParaRPr>
          </a:p>
        </p:txBody>
      </p:sp>
      <p:sp>
        <p:nvSpPr>
          <p:cNvPr id="4" name="object 6"/>
          <p:cNvSpPr txBox="1"/>
          <p:nvPr/>
        </p:nvSpPr>
        <p:spPr>
          <a:xfrm>
            <a:off x="533400" y="1295400"/>
            <a:ext cx="8382000" cy="4400564"/>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5. Test Procedure--</a:t>
            </a:r>
            <a:r>
              <a:rPr lang="en-US" altLang="en-US" sz="2000" b="1" kern="0" dirty="0">
                <a:cs typeface="Arial" panose="020B0604020202020204" pitchFamily="34" charset="0"/>
              </a:rPr>
              <a:t>Carbonation depth test </a:t>
            </a:r>
          </a:p>
          <a:p>
            <a:pPr marL="357505" lvl="1" indent="-265430" fontAlgn="base">
              <a:lnSpc>
                <a:spcPct val="120000"/>
              </a:lnSpc>
              <a:spcBef>
                <a:spcPts val="600"/>
              </a:spcBef>
              <a:spcAft>
                <a:spcPct val="0"/>
              </a:spcAft>
              <a:buFont typeface="Wingdings" panose="05000000000000000000" pitchFamily="2" charset="2"/>
              <a:buChar char="Ø"/>
              <a:tabLst>
                <a:tab pos="447040" algn="l"/>
              </a:tabLst>
              <a:defRPr/>
            </a:pPr>
            <a:r>
              <a:rPr lang="en-US" altLang="zh-CN" kern="0" spc="-5" dirty="0">
                <a:solidFill>
                  <a:sysClr val="windowText" lastClr="000000"/>
                </a:solidFill>
                <a:latin typeface="Arial" panose="020B0604020202020204"/>
                <a:cs typeface="Arial" panose="020B0604020202020204"/>
              </a:rPr>
              <a:t>Split the concrete prisms to make two halves.</a:t>
            </a:r>
          </a:p>
          <a:p>
            <a:pPr marL="357505" lvl="1" indent="-265430" fontAlgn="base">
              <a:lnSpc>
                <a:spcPct val="120000"/>
              </a:lnSpc>
              <a:spcBef>
                <a:spcPts val="600"/>
              </a:spcBef>
              <a:spcAft>
                <a:spcPct val="0"/>
              </a:spcAft>
              <a:buFont typeface="Wingdings" panose="05000000000000000000" pitchFamily="2" charset="2"/>
              <a:buChar char="Ø"/>
              <a:tabLst>
                <a:tab pos="447040" algn="l"/>
              </a:tabLst>
              <a:defRPr/>
            </a:pPr>
            <a:r>
              <a:rPr lang="de-DE" altLang="zh-CN" kern="0" spc="-5" dirty="0">
                <a:solidFill>
                  <a:sysClr val="windowText" lastClr="000000"/>
                </a:solidFill>
                <a:latin typeface="Arial" panose="020B0604020202020204"/>
                <a:cs typeface="Arial" panose="020B0604020202020204"/>
              </a:rPr>
              <a:t>Spray with indicator solution of 1% phenolphthalein in 80% ethyl alcohol on the two new surfaces.</a:t>
            </a:r>
          </a:p>
          <a:p>
            <a:pPr marL="357505" lvl="1" indent="-265430" fontAlgn="base">
              <a:lnSpc>
                <a:spcPct val="120000"/>
              </a:lnSpc>
              <a:spcBef>
                <a:spcPts val="600"/>
              </a:spcBef>
              <a:spcAft>
                <a:spcPct val="0"/>
              </a:spcAft>
              <a:buFont typeface="Wingdings" panose="05000000000000000000" pitchFamily="2" charset="2"/>
              <a:buChar char="Ø"/>
              <a:tabLst>
                <a:tab pos="447040" algn="l"/>
              </a:tabLst>
              <a:defRPr/>
            </a:pPr>
            <a:r>
              <a:rPr lang="en-US" altLang="zh-CN" kern="0" spc="-5" dirty="0">
                <a:solidFill>
                  <a:sysClr val="windowText" lastClr="000000"/>
                </a:solidFill>
                <a:latin typeface="Arial" panose="020B0604020202020204"/>
                <a:cs typeface="Arial" panose="020B0604020202020204"/>
              </a:rPr>
              <a:t>After 30 seconds, take a photo of the two surfaces.</a:t>
            </a:r>
          </a:p>
          <a:p>
            <a:pPr marL="357505" lvl="1" indent="-265430" fontAlgn="base">
              <a:lnSpc>
                <a:spcPct val="120000"/>
              </a:lnSpc>
              <a:spcBef>
                <a:spcPts val="600"/>
              </a:spcBef>
              <a:spcAft>
                <a:spcPct val="0"/>
              </a:spcAft>
              <a:buFont typeface="Wingdings" panose="05000000000000000000" pitchFamily="2" charset="2"/>
              <a:buChar char="Ø"/>
              <a:tabLst>
                <a:tab pos="447040" algn="l"/>
              </a:tabLst>
              <a:defRPr/>
            </a:pPr>
            <a:r>
              <a:rPr lang="de-DE" altLang="zh-CN" kern="0" spc="-5" dirty="0">
                <a:solidFill>
                  <a:sysClr val="windowText" lastClr="000000"/>
                </a:solidFill>
                <a:latin typeface="Arial" panose="020B0604020202020204"/>
                <a:cs typeface="Arial" panose="020B0604020202020204"/>
              </a:rPr>
              <a:t>Draw 8 parallel lines on the photo of the two new surfaces with a distance of 10 mm.</a:t>
            </a:r>
            <a:r>
              <a:rPr lang="en-US" altLang="zh-CN" kern="0" spc="-5" dirty="0">
                <a:solidFill>
                  <a:sysClr val="windowText" lastClr="000000"/>
                </a:solidFill>
                <a:latin typeface="Arial" panose="020B0604020202020204"/>
                <a:cs typeface="Arial" panose="020B0604020202020204"/>
              </a:rPr>
              <a:t> </a:t>
            </a:r>
          </a:p>
          <a:p>
            <a:pPr marL="357505" lvl="1" indent="-265430" fontAlgn="base">
              <a:lnSpc>
                <a:spcPct val="120000"/>
              </a:lnSpc>
              <a:spcBef>
                <a:spcPts val="600"/>
              </a:spcBef>
              <a:spcAft>
                <a:spcPct val="0"/>
              </a:spcAft>
              <a:buFont typeface="Wingdings" panose="05000000000000000000" pitchFamily="2" charset="2"/>
              <a:buChar char="Ø"/>
              <a:tabLst>
                <a:tab pos="447040" algn="l"/>
              </a:tabLst>
              <a:defRPr/>
            </a:pPr>
            <a:r>
              <a:rPr lang="en-US" altLang="zh-CN" kern="0" spc="-5" dirty="0">
                <a:solidFill>
                  <a:sysClr val="windowText" lastClr="000000"/>
                </a:solidFill>
                <a:latin typeface="Arial" panose="020B0604020202020204"/>
                <a:cs typeface="Arial" panose="020B0604020202020204"/>
              </a:rPr>
              <a:t>Determine the carbonation depth along the parallel lines.</a:t>
            </a:r>
            <a:r>
              <a:rPr lang="de-DE" altLang="zh-CN" kern="0" spc="-5" dirty="0">
                <a:solidFill>
                  <a:sysClr val="windowText" lastClr="000000"/>
                </a:solidFill>
                <a:latin typeface="Arial" panose="020B0604020202020204"/>
                <a:cs typeface="Arial" panose="020B0604020202020204"/>
              </a:rPr>
              <a:t> </a:t>
            </a:r>
          </a:p>
          <a:p>
            <a:pPr marL="357505" lvl="1" indent="-265430" fontAlgn="base">
              <a:lnSpc>
                <a:spcPct val="120000"/>
              </a:lnSpc>
              <a:spcBef>
                <a:spcPts val="600"/>
              </a:spcBef>
              <a:spcAft>
                <a:spcPct val="0"/>
              </a:spcAft>
              <a:buFont typeface="Wingdings" panose="05000000000000000000" pitchFamily="2" charset="2"/>
              <a:buChar char="Ø"/>
              <a:tabLst>
                <a:tab pos="447040" algn="l"/>
              </a:tabLst>
              <a:defRPr/>
            </a:pPr>
            <a:r>
              <a:rPr lang="en-US" altLang="zh-CN" kern="0" spc="-5" dirty="0">
                <a:solidFill>
                  <a:sysClr val="windowText" lastClr="000000"/>
                </a:solidFill>
                <a:latin typeface="Arial" panose="020B0604020202020204"/>
                <a:cs typeface="Arial" panose="020B0604020202020204"/>
              </a:rPr>
              <a:t>Determine the average carbonation depth from the carbonation depths indicated by the 8 parallel lines.</a:t>
            </a:r>
          </a:p>
          <a:p>
            <a:pPr marL="357505" lvl="1" indent="-265430" fontAlgn="base">
              <a:lnSpc>
                <a:spcPct val="120000"/>
              </a:lnSpc>
              <a:spcBef>
                <a:spcPts val="600"/>
              </a:spcBef>
              <a:spcAft>
                <a:spcPct val="0"/>
              </a:spcAft>
              <a:buFont typeface="Wingdings" panose="05000000000000000000" pitchFamily="2" charset="2"/>
              <a:buChar char="Ø"/>
              <a:tabLst>
                <a:tab pos="447040" algn="l"/>
              </a:tabLst>
              <a:defRPr/>
            </a:pPr>
            <a:r>
              <a:rPr lang="en-US" altLang="zh-CN" kern="0" spc="-5" dirty="0">
                <a:solidFill>
                  <a:sysClr val="windowText" lastClr="000000"/>
                </a:solidFill>
                <a:latin typeface="Arial" panose="020B0604020202020204"/>
                <a:cs typeface="Arial" panose="020B0604020202020204"/>
              </a:rPr>
              <a:t>Take the average carbonation depth of 3 specimens as the carbonation depth.</a:t>
            </a: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45</a:t>
            </a:fld>
            <a:endParaRPr lang="en-US" altLang="zh-CN" spc="-5" dirty="0"/>
          </a:p>
        </p:txBody>
      </p:sp>
    </p:spTree>
    <p:extLst>
      <p:ext uri="{BB962C8B-B14F-4D97-AF65-F5344CB8AC3E}">
        <p14:creationId xmlns:p14="http://schemas.microsoft.com/office/powerpoint/2010/main" val="119780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600" y="457200"/>
            <a:ext cx="7467600" cy="584775"/>
          </a:xfrm>
          <a:prstGeom prst="rect">
            <a:avLst/>
          </a:prstGeom>
        </p:spPr>
        <p:txBody>
          <a:bodyPr wrap="square">
            <a:spAutoFit/>
          </a:bodyPr>
          <a:lstStyle/>
          <a:p>
            <a:pPr marL="12700" algn="ctr">
              <a:spcBef>
                <a:spcPts val="95"/>
              </a:spcBef>
            </a:pPr>
            <a:r>
              <a:rPr lang="en-US" altLang="zh-CN" sz="3200" b="1" spc="-10" dirty="0">
                <a:ea typeface="+mj-ea"/>
                <a:cs typeface="Calibri" panose="020F0502020204030204"/>
              </a:rPr>
              <a:t>Possible modifications of the test program</a:t>
            </a:r>
            <a:endParaRPr lang="zh-CN" altLang="en-US" sz="3200" b="1" spc="-10" dirty="0">
              <a:latin typeface="Calibri" panose="020F0502020204030204"/>
              <a:ea typeface="+mj-ea"/>
              <a:cs typeface="Calibri" panose="020F0502020204030204"/>
            </a:endParaRPr>
          </a:p>
        </p:txBody>
      </p:sp>
      <p:sp>
        <p:nvSpPr>
          <p:cNvPr id="4" name="object 6"/>
          <p:cNvSpPr txBox="1"/>
          <p:nvPr/>
        </p:nvSpPr>
        <p:spPr>
          <a:xfrm>
            <a:off x="533400" y="1295400"/>
            <a:ext cx="8382000" cy="3403368"/>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6. Report </a:t>
            </a:r>
          </a:p>
          <a:p>
            <a:pPr marL="357505" lvl="1" indent="-265430" fontAlgn="base">
              <a:lnSpc>
                <a:spcPct val="120000"/>
              </a:lnSpc>
              <a:spcBef>
                <a:spcPts val="600"/>
              </a:spcBef>
              <a:spcAft>
                <a:spcPct val="0"/>
              </a:spcAft>
              <a:buFont typeface="Wingdings" panose="05000000000000000000" pitchFamily="2" charset="2"/>
              <a:buChar char="Ø"/>
              <a:tabLst>
                <a:tab pos="447040" algn="l"/>
              </a:tabLst>
              <a:defRPr/>
            </a:pPr>
            <a:r>
              <a:rPr lang="en-US" altLang="zh-CN" kern="0" spc="-5" dirty="0">
                <a:solidFill>
                  <a:sysClr val="windowText" lastClr="000000"/>
                </a:solidFill>
                <a:latin typeface="Arial" panose="020B0604020202020204"/>
                <a:cs typeface="Arial" panose="020B0604020202020204"/>
              </a:rPr>
              <a:t>The test report shall contain at least the following information: </a:t>
            </a:r>
          </a:p>
          <a:p>
            <a:pPr marL="361950" lvl="1" fontAlgn="base">
              <a:lnSpc>
                <a:spcPct val="120000"/>
              </a:lnSpc>
              <a:spcBef>
                <a:spcPts val="600"/>
              </a:spcBef>
              <a:spcAft>
                <a:spcPct val="0"/>
              </a:spcAft>
              <a:tabLst>
                <a:tab pos="447040" algn="l"/>
              </a:tabLst>
              <a:defRPr/>
            </a:pPr>
            <a:r>
              <a:rPr lang="en-US" altLang="zh-CN" kern="0" spc="-5" dirty="0">
                <a:solidFill>
                  <a:sysClr val="windowText" lastClr="000000"/>
                </a:solidFill>
                <a:latin typeface="Arial" panose="020B0604020202020204"/>
                <a:cs typeface="Arial" panose="020B0604020202020204"/>
              </a:rPr>
              <a:t>(1) Raw materials and composition of the concrete.</a:t>
            </a:r>
          </a:p>
          <a:p>
            <a:pPr marL="361950" lvl="1" fontAlgn="base">
              <a:lnSpc>
                <a:spcPct val="120000"/>
              </a:lnSpc>
              <a:spcBef>
                <a:spcPts val="600"/>
              </a:spcBef>
              <a:spcAft>
                <a:spcPct val="0"/>
              </a:spcAft>
              <a:tabLst>
                <a:tab pos="447040" algn="l"/>
              </a:tabLst>
              <a:defRPr/>
            </a:pPr>
            <a:r>
              <a:rPr lang="en-US" altLang="zh-CN" kern="0" spc="-5" dirty="0">
                <a:solidFill>
                  <a:sysClr val="windowText" lastClr="000000"/>
                </a:solidFill>
                <a:latin typeface="Arial" panose="020B0604020202020204"/>
                <a:cs typeface="Arial" panose="020B0604020202020204"/>
              </a:rPr>
              <a:t>(2) Specification of the loading and the carbonation device.</a:t>
            </a:r>
          </a:p>
          <a:p>
            <a:pPr marL="361950" lvl="1" fontAlgn="base">
              <a:lnSpc>
                <a:spcPct val="120000"/>
              </a:lnSpc>
              <a:spcBef>
                <a:spcPts val="600"/>
              </a:spcBef>
              <a:spcAft>
                <a:spcPct val="0"/>
              </a:spcAft>
              <a:tabLst>
                <a:tab pos="447040" algn="l"/>
              </a:tabLst>
              <a:defRPr/>
            </a:pPr>
            <a:r>
              <a:rPr lang="en-US" altLang="zh-CN" kern="0" spc="-5" dirty="0">
                <a:solidFill>
                  <a:sysClr val="windowText" lastClr="000000"/>
                </a:solidFill>
                <a:latin typeface="Arial" panose="020B0604020202020204"/>
                <a:cs typeface="Arial" panose="020B0604020202020204"/>
              </a:rPr>
              <a:t>(3) Number and size of specimens.</a:t>
            </a:r>
          </a:p>
          <a:p>
            <a:pPr marL="361950" lvl="1" fontAlgn="base">
              <a:lnSpc>
                <a:spcPct val="120000"/>
              </a:lnSpc>
              <a:spcBef>
                <a:spcPts val="600"/>
              </a:spcBef>
              <a:spcAft>
                <a:spcPct val="0"/>
              </a:spcAft>
              <a:tabLst>
                <a:tab pos="447040" algn="l"/>
              </a:tabLst>
              <a:defRPr/>
            </a:pPr>
            <a:r>
              <a:rPr lang="en-US" altLang="zh-CN" kern="0" spc="-5" dirty="0">
                <a:solidFill>
                  <a:sysClr val="windowText" lastClr="000000"/>
                </a:solidFill>
                <a:latin typeface="Arial" panose="020B0604020202020204"/>
                <a:cs typeface="Arial" panose="020B0604020202020204"/>
              </a:rPr>
              <a:t>(4) Applied load, climatic conditions for carbonation.</a:t>
            </a:r>
          </a:p>
          <a:p>
            <a:pPr marL="361950" lvl="1" fontAlgn="base">
              <a:lnSpc>
                <a:spcPct val="120000"/>
              </a:lnSpc>
              <a:spcBef>
                <a:spcPts val="600"/>
              </a:spcBef>
              <a:spcAft>
                <a:spcPct val="0"/>
              </a:spcAft>
              <a:tabLst>
                <a:tab pos="447040" algn="l"/>
              </a:tabLst>
              <a:defRPr/>
            </a:pPr>
            <a:r>
              <a:rPr lang="en-US" altLang="zh-CN" kern="0" spc="-5" dirty="0">
                <a:solidFill>
                  <a:sysClr val="windowText" lastClr="000000"/>
                </a:solidFill>
                <a:latin typeface="Arial" panose="020B0604020202020204"/>
                <a:cs typeface="Arial" panose="020B0604020202020204"/>
              </a:rPr>
              <a:t>(5) Test results.</a:t>
            </a:r>
          </a:p>
          <a:p>
            <a:pPr marL="361950" lvl="1" fontAlgn="base">
              <a:lnSpc>
                <a:spcPct val="120000"/>
              </a:lnSpc>
              <a:spcBef>
                <a:spcPts val="600"/>
              </a:spcBef>
              <a:spcAft>
                <a:spcPct val="0"/>
              </a:spcAft>
              <a:tabLst>
                <a:tab pos="447040" algn="l"/>
              </a:tabLst>
              <a:defRPr/>
            </a:pPr>
            <a:r>
              <a:rPr lang="en-US" altLang="zh-CN" kern="0" spc="-5" dirty="0">
                <a:solidFill>
                  <a:sysClr val="windowText" lastClr="000000"/>
                </a:solidFill>
                <a:latin typeface="Arial" panose="020B0604020202020204"/>
                <a:cs typeface="Arial" panose="020B0604020202020204"/>
              </a:rPr>
              <a:t>(6) Deviation from the procedure as described in this method, if any. </a:t>
            </a: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46</a:t>
            </a:fld>
            <a:endParaRPr lang="en-US" altLang="zh-CN" spc="-5" dirty="0"/>
          </a:p>
        </p:txBody>
      </p:sp>
    </p:spTree>
    <p:extLst>
      <p:ext uri="{BB962C8B-B14F-4D97-AF65-F5344CB8AC3E}">
        <p14:creationId xmlns:p14="http://schemas.microsoft.com/office/powerpoint/2010/main" val="425802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533400" y="1295400"/>
            <a:ext cx="8305799" cy="4656018"/>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1. The annotated bibliography</a:t>
            </a:r>
          </a:p>
          <a:p>
            <a:pPr marL="358775" lvl="1" indent="-266700" eaLnBrk="0" fontAlgn="base" hangingPunct="0">
              <a:lnSpc>
                <a:spcPct val="120000"/>
              </a:lnSpc>
              <a:spcBef>
                <a:spcPts val="600"/>
              </a:spcBef>
              <a:spcAft>
                <a:spcPct val="0"/>
              </a:spcAft>
              <a:buFont typeface="Wingdings" panose="05000000000000000000" pitchFamily="2" charset="2"/>
              <a:buChar char="Ø"/>
              <a:tabLst>
                <a:tab pos="447040" algn="l"/>
              </a:tabLst>
            </a:pPr>
            <a:r>
              <a:rPr lang="en-US" spc="-5" dirty="0">
                <a:latin typeface="Arial" panose="020B0604020202020204"/>
                <a:cs typeface="Arial" panose="020B0604020202020204"/>
                <a:sym typeface="Calibri" panose="020F0502020204030204" pitchFamily="34" charset="0"/>
              </a:rPr>
              <a:t>34 related papers have been collected, 12 of which are about gas permeability of concrete under mechanical load and the other 22 are about carbonation of concrete under mechanical load.</a:t>
            </a:r>
          </a:p>
          <a:p>
            <a:pPr marL="358775" lvl="1" indent="-266700" eaLnBrk="0" fontAlgn="base" hangingPunct="0">
              <a:lnSpc>
                <a:spcPct val="120000"/>
              </a:lnSpc>
              <a:spcBef>
                <a:spcPts val="600"/>
              </a:spcBef>
              <a:spcAft>
                <a:spcPct val="0"/>
              </a:spcAft>
              <a:buFont typeface="Wingdings" panose="05000000000000000000" pitchFamily="2" charset="2"/>
              <a:buChar char="Ø"/>
              <a:tabLst>
                <a:tab pos="447040" algn="l"/>
              </a:tabLst>
            </a:pPr>
            <a:r>
              <a:rPr lang="en-US" spc="-5" dirty="0">
                <a:latin typeface="Arial" panose="020B0604020202020204"/>
                <a:cs typeface="Arial" panose="020B0604020202020204"/>
                <a:sym typeface="Calibri" panose="020F0502020204030204" pitchFamily="34" charset="0"/>
              </a:rPr>
              <a:t>All the 34 publications have been well compiled and the English abstracts were added for the 13 papers written in Chinese. </a:t>
            </a:r>
          </a:p>
          <a:p>
            <a:pPr marL="358775" lvl="1" indent="-266700" eaLnBrk="0" fontAlgn="base" hangingPunct="0">
              <a:lnSpc>
                <a:spcPct val="120000"/>
              </a:lnSpc>
              <a:spcBef>
                <a:spcPts val="600"/>
              </a:spcBef>
              <a:spcAft>
                <a:spcPct val="0"/>
              </a:spcAft>
              <a:buFont typeface="Wingdings" panose="05000000000000000000" pitchFamily="2" charset="2"/>
              <a:buChar char="Ø"/>
              <a:tabLst>
                <a:tab pos="447040" algn="l"/>
              </a:tabLst>
            </a:pPr>
            <a:r>
              <a:rPr lang="en-US" spc="-5" dirty="0">
                <a:latin typeface="Arial" panose="020B0604020202020204"/>
                <a:cs typeface="Arial" panose="020B0604020202020204"/>
                <a:sym typeface="Calibri" panose="020F0502020204030204" pitchFamily="34" charset="0"/>
              </a:rPr>
              <a:t>Prof. </a:t>
            </a:r>
            <a:r>
              <a:rPr lang="en-US" spc="-5" dirty="0" err="1">
                <a:latin typeface="Arial" panose="020B0604020202020204"/>
                <a:cs typeface="Arial" panose="020B0604020202020204"/>
                <a:sym typeface="Calibri" panose="020F0502020204030204" pitchFamily="34" charset="0"/>
              </a:rPr>
              <a:t>Folker</a:t>
            </a:r>
            <a:r>
              <a:rPr lang="en-US" spc="-5" dirty="0">
                <a:latin typeface="Arial" panose="020B0604020202020204"/>
                <a:cs typeface="Arial" panose="020B0604020202020204"/>
                <a:sym typeface="Calibri" panose="020F0502020204030204" pitchFamily="34" charset="0"/>
              </a:rPr>
              <a:t> H. Wittmann wrote a for</a:t>
            </a:r>
            <a:r>
              <a:rPr lang="en-US" altLang="zh-CN" spc="-5" dirty="0">
                <a:latin typeface="Arial" panose="020B0604020202020204"/>
                <a:cs typeface="Arial" panose="020B0604020202020204"/>
                <a:sym typeface="Calibri" panose="020F0502020204030204" pitchFamily="34" charset="0"/>
              </a:rPr>
              <a:t>e</a:t>
            </a:r>
            <a:r>
              <a:rPr lang="en-US" spc="-5" dirty="0">
                <a:latin typeface="Arial" panose="020B0604020202020204"/>
                <a:cs typeface="Arial" panose="020B0604020202020204"/>
                <a:sym typeface="Calibri" panose="020F0502020204030204" pitchFamily="34" charset="0"/>
              </a:rPr>
              <a:t>w</a:t>
            </a:r>
            <a:r>
              <a:rPr lang="en-US" altLang="zh-CN" spc="-5" dirty="0">
                <a:latin typeface="Arial" panose="020B0604020202020204"/>
                <a:cs typeface="Arial" panose="020B0604020202020204"/>
                <a:sym typeface="Calibri" panose="020F0502020204030204" pitchFamily="34" charset="0"/>
              </a:rPr>
              <a:t>o</a:t>
            </a:r>
            <a:r>
              <a:rPr lang="en-US" spc="-5" dirty="0">
                <a:latin typeface="Arial" panose="020B0604020202020204"/>
                <a:cs typeface="Arial" panose="020B0604020202020204"/>
                <a:sym typeface="Calibri" panose="020F0502020204030204" pitchFamily="34" charset="0"/>
              </a:rPr>
              <a:t>rd to each Chapter, comments to the related researches.</a:t>
            </a:r>
          </a:p>
          <a:p>
            <a:pPr marL="358775" lvl="1" indent="-266700" eaLnBrk="0" fontAlgn="base" hangingPunct="0">
              <a:lnSpc>
                <a:spcPct val="120000"/>
              </a:lnSpc>
              <a:spcBef>
                <a:spcPts val="600"/>
              </a:spcBef>
              <a:spcAft>
                <a:spcPct val="0"/>
              </a:spcAft>
              <a:buFont typeface="Wingdings" panose="05000000000000000000" pitchFamily="2" charset="2"/>
              <a:buChar char="Ø"/>
              <a:tabLst>
                <a:tab pos="447040" algn="l"/>
              </a:tabLst>
            </a:pPr>
            <a:r>
              <a:rPr lang="en-US" spc="-5" dirty="0">
                <a:latin typeface="Arial" panose="020B0604020202020204"/>
                <a:cs typeface="Arial" panose="020B0604020202020204"/>
                <a:sym typeface="Calibri" panose="020F0502020204030204" pitchFamily="34" charset="0"/>
              </a:rPr>
              <a:t>The annotated bibliography has been sent to the WG4 members by email on Sep. 15, and comments are welcome. </a:t>
            </a:r>
          </a:p>
          <a:p>
            <a:pPr marL="358775" lvl="1" indent="-266700" eaLnBrk="0" fontAlgn="base" hangingPunct="0">
              <a:lnSpc>
                <a:spcPct val="120000"/>
              </a:lnSpc>
              <a:spcBef>
                <a:spcPts val="600"/>
              </a:spcBef>
              <a:spcAft>
                <a:spcPct val="0"/>
              </a:spcAft>
              <a:buFont typeface="Wingdings" panose="05000000000000000000" pitchFamily="2" charset="2"/>
              <a:buChar char="Ø"/>
              <a:tabLst>
                <a:tab pos="447040" algn="l"/>
              </a:tabLst>
            </a:pPr>
            <a:r>
              <a:rPr lang="en-US" spc="-5" dirty="0">
                <a:latin typeface="Arial" panose="020B0604020202020204"/>
                <a:cs typeface="Arial" panose="020B0604020202020204"/>
                <a:sym typeface="Calibri" panose="020F0502020204030204" pitchFamily="34" charset="0"/>
              </a:rPr>
              <a:t>All the WG4 members are asked to provide any missing publications. </a:t>
            </a:r>
          </a:p>
          <a:p>
            <a:pPr marL="358775" lvl="1" indent="-266700" eaLnBrk="0" fontAlgn="base" hangingPunct="0">
              <a:lnSpc>
                <a:spcPct val="120000"/>
              </a:lnSpc>
              <a:spcBef>
                <a:spcPts val="600"/>
              </a:spcBef>
              <a:spcAft>
                <a:spcPct val="0"/>
              </a:spcAft>
              <a:buFont typeface="Wingdings" panose="05000000000000000000" pitchFamily="2" charset="2"/>
              <a:buChar char="Ø"/>
              <a:tabLst>
                <a:tab pos="447040" algn="l"/>
              </a:tabLst>
            </a:pPr>
            <a:r>
              <a:rPr lang="en-US" spc="-5" dirty="0">
                <a:latin typeface="Arial" panose="020B0604020202020204"/>
                <a:cs typeface="Arial" panose="020B0604020202020204"/>
                <a:sym typeface="Calibri" panose="020F0502020204030204" pitchFamily="34" charset="0"/>
              </a:rPr>
              <a:t>It was planned to publish the annotated bibliography before December 2019. </a:t>
            </a:r>
          </a:p>
        </p:txBody>
      </p:sp>
      <p:sp>
        <p:nvSpPr>
          <p:cNvPr id="6" name="object 3"/>
          <p:cNvSpPr txBox="1"/>
          <p:nvPr/>
        </p:nvSpPr>
        <p:spPr>
          <a:xfrm>
            <a:off x="625475" y="228600"/>
            <a:ext cx="7893050" cy="674544"/>
          </a:xfrm>
          <a:prstGeom prst="rect">
            <a:avLst/>
          </a:prstGeom>
        </p:spPr>
        <p:txBody>
          <a:bodyPr vert="horz" wrap="square" lIns="0" tIns="180340" rIns="0" bIns="0" rtlCol="0">
            <a:spAutoFit/>
          </a:bodyPr>
          <a:lstStyle/>
          <a:p>
            <a:pPr algn="ctr">
              <a:spcBef>
                <a:spcPts val="95"/>
              </a:spcBef>
              <a:tabLst>
                <a:tab pos="527685" algn="l"/>
                <a:tab pos="528320" algn="l"/>
              </a:tabLst>
            </a:pPr>
            <a:r>
              <a:rPr lang="en-US" altLang="zh-CN" sz="3200" b="1" kern="0" spc="-10" dirty="0">
                <a:latin typeface="Calibri" panose="020F0502020204030204"/>
                <a:ea typeface="+mj-ea"/>
                <a:cs typeface="Calibri" panose="020F0502020204030204"/>
              </a:rPr>
              <a:t>The minutes of the 2</a:t>
            </a:r>
            <a:r>
              <a:rPr lang="en-US" altLang="zh-CN" sz="3200" b="1" kern="0" spc="-10" baseline="30000" dirty="0">
                <a:latin typeface="Calibri" panose="020F0502020204030204"/>
                <a:ea typeface="+mj-ea"/>
                <a:cs typeface="Calibri" panose="020F0502020204030204"/>
              </a:rPr>
              <a:t>nd</a:t>
            </a:r>
            <a:r>
              <a:rPr lang="en-US" altLang="zh-CN" sz="3200" b="1" kern="0" spc="-10" dirty="0">
                <a:latin typeface="Calibri" panose="020F0502020204030204"/>
                <a:ea typeface="+mj-ea"/>
                <a:cs typeface="Calibri" panose="020F0502020204030204"/>
              </a:rPr>
              <a:t> WG4 Meeting</a:t>
            </a:r>
            <a:endParaRPr sz="3200" b="1" kern="0" spc="-10" dirty="0">
              <a:latin typeface="Calibri" panose="020F0502020204030204"/>
              <a:ea typeface="+mj-ea"/>
              <a:cs typeface="Calibri" panose="020F0502020204030204"/>
            </a:endParaRP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5</a:t>
            </a:fld>
            <a:endParaRPr lang="en-US" altLang="zh-CN" spc="-5" dirty="0"/>
          </a:p>
        </p:txBody>
      </p:sp>
    </p:spTree>
    <p:extLst>
      <p:ext uri="{BB962C8B-B14F-4D97-AF65-F5344CB8AC3E}">
        <p14:creationId xmlns:p14="http://schemas.microsoft.com/office/powerpoint/2010/main" val="215618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533400" y="1295400"/>
            <a:ext cx="8305799" cy="3760388"/>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2. The loading device setup</a:t>
            </a:r>
          </a:p>
          <a:p>
            <a:pPr marL="358775" lvl="1" indent="-266700" eaLnBrk="0" fontAlgn="base" hangingPunct="0">
              <a:lnSpc>
                <a:spcPct val="120000"/>
              </a:lnSpc>
              <a:spcBef>
                <a:spcPts val="600"/>
              </a:spcBef>
              <a:spcAft>
                <a:spcPct val="0"/>
              </a:spcAft>
              <a:buFont typeface="Wingdings" panose="05000000000000000000" pitchFamily="2" charset="2"/>
              <a:buChar char="Ø"/>
              <a:tabLst>
                <a:tab pos="447040" algn="l"/>
              </a:tabLst>
            </a:pPr>
            <a:r>
              <a:rPr lang="en-US" spc="-5" dirty="0">
                <a:latin typeface="Arial" panose="020B0604020202020204"/>
                <a:cs typeface="Arial" panose="020B0604020202020204"/>
                <a:sym typeface="Calibri" panose="020F0502020204030204" pitchFamily="34" charset="0"/>
              </a:rPr>
              <a:t>It was decided that the work of WG4 starts from the </a:t>
            </a:r>
            <a:r>
              <a:rPr lang="en-US" u="sng" spc="-5" dirty="0">
                <a:latin typeface="Arial" panose="020B0604020202020204"/>
                <a:cs typeface="Arial" panose="020B0604020202020204"/>
                <a:sym typeface="Calibri" panose="020F0502020204030204" pitchFamily="34" charset="0"/>
              </a:rPr>
              <a:t>combination of carbonation and compressive load</a:t>
            </a:r>
            <a:r>
              <a:rPr lang="en-US" spc="-5" dirty="0">
                <a:latin typeface="Arial" panose="020B0604020202020204"/>
                <a:cs typeface="Arial" panose="020B0604020202020204"/>
                <a:sym typeface="Calibri" panose="020F0502020204030204" pitchFamily="34" charset="0"/>
              </a:rPr>
              <a:t>. </a:t>
            </a:r>
          </a:p>
          <a:p>
            <a:pPr marL="358775" lvl="1" indent="-266700" eaLnBrk="0" fontAlgn="base" hangingPunct="0">
              <a:lnSpc>
                <a:spcPct val="120000"/>
              </a:lnSpc>
              <a:spcBef>
                <a:spcPts val="600"/>
              </a:spcBef>
              <a:spcAft>
                <a:spcPct val="0"/>
              </a:spcAft>
              <a:buFont typeface="Wingdings" panose="05000000000000000000" pitchFamily="2" charset="2"/>
              <a:buChar char="Ø"/>
              <a:tabLst>
                <a:tab pos="447040" algn="l"/>
              </a:tabLst>
            </a:pPr>
            <a:r>
              <a:rPr lang="en-US" b="1" spc="-5" dirty="0">
                <a:latin typeface="Arial" panose="020B0604020202020204"/>
                <a:cs typeface="Arial" panose="020B0604020202020204"/>
                <a:sym typeface="Calibri" panose="020F0502020204030204" pitchFamily="34" charset="0"/>
              </a:rPr>
              <a:t>The aim of the first round of comparative test </a:t>
            </a:r>
            <a:r>
              <a:rPr lang="en-US" spc="-5" dirty="0">
                <a:latin typeface="Arial" panose="020B0604020202020204"/>
                <a:cs typeface="Arial" panose="020B0604020202020204"/>
                <a:sym typeface="Calibri" panose="020F0502020204030204" pitchFamily="34" charset="0"/>
              </a:rPr>
              <a:t>is to validate the accuracy and stability of established test setup and to get a general idea of the influence of compressive load on carbonation.</a:t>
            </a:r>
          </a:p>
          <a:p>
            <a:pPr marL="358775" lvl="1" indent="-266700" eaLnBrk="0" fontAlgn="base" hangingPunct="0">
              <a:lnSpc>
                <a:spcPct val="120000"/>
              </a:lnSpc>
              <a:spcBef>
                <a:spcPts val="600"/>
              </a:spcBef>
              <a:spcAft>
                <a:spcPct val="0"/>
              </a:spcAft>
              <a:buFont typeface="Wingdings" panose="05000000000000000000" pitchFamily="2" charset="2"/>
              <a:buChar char="Ø"/>
              <a:tabLst>
                <a:tab pos="447040" algn="l"/>
              </a:tabLst>
            </a:pPr>
            <a:r>
              <a:rPr lang="en-US" spc="-5" dirty="0">
                <a:latin typeface="Arial" panose="020B0604020202020204"/>
                <a:cs typeface="Arial" panose="020B0604020202020204"/>
                <a:sym typeface="Calibri" panose="020F0502020204030204" pitchFamily="34" charset="0"/>
              </a:rPr>
              <a:t>It is better to reduce the dimension of the specimen so that the carbonation chamber can contain the loading device with specimen. CBMA will calculate the minimum height of the specimen and then inform all members to prepare the loading device accordingly before Oct. 10. </a:t>
            </a:r>
          </a:p>
        </p:txBody>
      </p:sp>
      <p:sp>
        <p:nvSpPr>
          <p:cNvPr id="6" name="object 3"/>
          <p:cNvSpPr txBox="1"/>
          <p:nvPr/>
        </p:nvSpPr>
        <p:spPr>
          <a:xfrm>
            <a:off x="625475" y="228600"/>
            <a:ext cx="7893050" cy="674544"/>
          </a:xfrm>
          <a:prstGeom prst="rect">
            <a:avLst/>
          </a:prstGeom>
        </p:spPr>
        <p:txBody>
          <a:bodyPr vert="horz" wrap="square" lIns="0" tIns="180340" rIns="0" bIns="0" rtlCol="0">
            <a:spAutoFit/>
          </a:bodyPr>
          <a:lstStyle/>
          <a:p>
            <a:pPr algn="ctr">
              <a:spcBef>
                <a:spcPts val="95"/>
              </a:spcBef>
              <a:tabLst>
                <a:tab pos="527685" algn="l"/>
                <a:tab pos="528320" algn="l"/>
              </a:tabLst>
            </a:pPr>
            <a:r>
              <a:rPr lang="en-US" altLang="zh-CN" sz="3200" b="1" kern="0" spc="-10" dirty="0">
                <a:latin typeface="Calibri" panose="020F0502020204030204"/>
                <a:ea typeface="+mj-ea"/>
                <a:cs typeface="Calibri" panose="020F0502020204030204"/>
              </a:rPr>
              <a:t>The minutes of the 2</a:t>
            </a:r>
            <a:r>
              <a:rPr lang="en-US" altLang="zh-CN" sz="3200" b="1" kern="0" spc="-10" baseline="30000" dirty="0">
                <a:latin typeface="Calibri" panose="020F0502020204030204"/>
                <a:ea typeface="+mj-ea"/>
                <a:cs typeface="Calibri" panose="020F0502020204030204"/>
              </a:rPr>
              <a:t>nd</a:t>
            </a:r>
            <a:r>
              <a:rPr lang="en-US" altLang="zh-CN" sz="3200" b="1" kern="0" spc="-10" dirty="0">
                <a:latin typeface="Calibri" panose="020F0502020204030204"/>
                <a:ea typeface="+mj-ea"/>
                <a:cs typeface="Calibri" panose="020F0502020204030204"/>
              </a:rPr>
              <a:t> WG4 Meeting</a:t>
            </a:r>
            <a:endParaRPr sz="3200" b="1" kern="0" spc="-10" dirty="0">
              <a:latin typeface="Calibri" panose="020F0502020204030204"/>
              <a:ea typeface="+mj-ea"/>
              <a:cs typeface="Calibri" panose="020F0502020204030204"/>
            </a:endParaRP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6</a:t>
            </a:fld>
            <a:endParaRPr lang="en-US" altLang="zh-CN" spc="-5" dirty="0"/>
          </a:p>
        </p:txBody>
      </p:sp>
    </p:spTree>
    <p:extLst>
      <p:ext uri="{BB962C8B-B14F-4D97-AF65-F5344CB8AC3E}">
        <p14:creationId xmlns:p14="http://schemas.microsoft.com/office/powerpoint/2010/main" val="136413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533400" y="1295400"/>
            <a:ext cx="8305799" cy="4757584"/>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3. The first round of comparative test</a:t>
            </a:r>
          </a:p>
          <a:p>
            <a:pPr marL="92075" lvl="1" eaLnBrk="0" fontAlgn="base" hangingPunct="0">
              <a:lnSpc>
                <a:spcPct val="120000"/>
              </a:lnSpc>
              <a:spcBef>
                <a:spcPts val="600"/>
              </a:spcBef>
              <a:spcAft>
                <a:spcPct val="0"/>
              </a:spcAft>
              <a:tabLst>
                <a:tab pos="447040" algn="l"/>
              </a:tabLst>
            </a:pPr>
            <a:r>
              <a:rPr lang="en-US" spc="-5" dirty="0">
                <a:latin typeface="Arial" panose="020B0604020202020204"/>
                <a:cs typeface="Arial" panose="020B0604020202020204"/>
                <a:sym typeface="Calibri" panose="020F0502020204030204" pitchFamily="34" charset="0"/>
              </a:rPr>
              <a:t>(1) </a:t>
            </a:r>
            <a:r>
              <a:rPr lang="en-US" b="1" spc="-5" dirty="0">
                <a:latin typeface="Arial" panose="020B0604020202020204"/>
                <a:cs typeface="Arial" panose="020B0604020202020204"/>
                <a:sym typeface="Calibri" panose="020F0502020204030204" pitchFamily="34" charset="0"/>
              </a:rPr>
              <a:t>Concrete mix</a:t>
            </a:r>
            <a:r>
              <a:rPr lang="en-US" spc="-5" dirty="0">
                <a:latin typeface="Arial" panose="020B0604020202020204"/>
                <a:cs typeface="Arial" panose="020B0604020202020204"/>
                <a:sym typeface="Calibri" panose="020F0502020204030204" pitchFamily="34" charset="0"/>
              </a:rPr>
              <a:t>. Only </a:t>
            </a:r>
            <a:r>
              <a:rPr lang="en-US" spc="-5" dirty="0">
                <a:solidFill>
                  <a:srgbClr val="FF0000"/>
                </a:solidFill>
                <a:latin typeface="Arial" panose="020B0604020202020204"/>
                <a:cs typeface="Arial" panose="020B0604020202020204"/>
                <a:sym typeface="Calibri" panose="020F0502020204030204" pitchFamily="34" charset="0"/>
              </a:rPr>
              <a:t>one mix</a:t>
            </a:r>
            <a:r>
              <a:rPr lang="en-US" spc="-5" dirty="0">
                <a:latin typeface="Arial" panose="020B0604020202020204"/>
                <a:cs typeface="Arial" panose="020B0604020202020204"/>
                <a:sym typeface="Calibri" panose="020F0502020204030204" pitchFamily="34" charset="0"/>
              </a:rPr>
              <a:t> shall be considered in the first round of comparative test. </a:t>
            </a:r>
            <a:r>
              <a:rPr lang="en-US" spc="-5" dirty="0">
                <a:solidFill>
                  <a:srgbClr val="FF0000"/>
                </a:solidFill>
                <a:latin typeface="Arial" panose="020B0604020202020204"/>
                <a:cs typeface="Arial" panose="020B0604020202020204"/>
                <a:sym typeface="Calibri" panose="020F0502020204030204" pitchFamily="34" charset="0"/>
              </a:rPr>
              <a:t>CEM I </a:t>
            </a:r>
            <a:r>
              <a:rPr lang="en-US" spc="-5" dirty="0">
                <a:latin typeface="Arial" panose="020B0604020202020204"/>
                <a:cs typeface="Arial" panose="020B0604020202020204"/>
                <a:sym typeface="Calibri" panose="020F0502020204030204" pitchFamily="34" charset="0"/>
              </a:rPr>
              <a:t>type cement will be used to shorten the curing time to 28 days. The </a:t>
            </a:r>
            <a:r>
              <a:rPr lang="en-US" spc="-5" dirty="0">
                <a:solidFill>
                  <a:srgbClr val="FF0000"/>
                </a:solidFill>
                <a:latin typeface="Arial" panose="020B0604020202020204"/>
                <a:cs typeface="Arial" panose="020B0604020202020204"/>
                <a:sym typeface="Calibri" panose="020F0502020204030204" pitchFamily="34" charset="0"/>
              </a:rPr>
              <a:t>slump of 12 cm </a:t>
            </a:r>
            <a:r>
              <a:rPr lang="en-US" spc="-5" dirty="0">
                <a:latin typeface="Arial" panose="020B0604020202020204"/>
                <a:cs typeface="Arial" panose="020B0604020202020204"/>
                <a:sym typeface="Calibri" panose="020F0502020204030204" pitchFamily="34" charset="0"/>
              </a:rPr>
              <a:t>is recommended. CBMA will provide a mix proportion based on some pre-testing to avoid segregation before Sep. 30.</a:t>
            </a:r>
          </a:p>
          <a:p>
            <a:pPr marL="92075" lvl="1" eaLnBrk="0" fontAlgn="base" hangingPunct="0">
              <a:lnSpc>
                <a:spcPct val="120000"/>
              </a:lnSpc>
              <a:spcBef>
                <a:spcPts val="600"/>
              </a:spcBef>
              <a:spcAft>
                <a:spcPct val="0"/>
              </a:spcAft>
              <a:tabLst>
                <a:tab pos="447040" algn="l"/>
              </a:tabLst>
            </a:pPr>
            <a:r>
              <a:rPr lang="en-US" spc="-5" dirty="0">
                <a:latin typeface="Arial" panose="020B0604020202020204"/>
                <a:cs typeface="Arial" panose="020B0604020202020204"/>
                <a:sym typeface="Calibri" panose="020F0502020204030204" pitchFamily="34" charset="0"/>
              </a:rPr>
              <a:t>(2) </a:t>
            </a:r>
            <a:r>
              <a:rPr lang="en-US" b="1" spc="-5" dirty="0">
                <a:latin typeface="Arial" panose="020B0604020202020204"/>
                <a:cs typeface="Arial" panose="020B0604020202020204"/>
                <a:sym typeface="Calibri" panose="020F0502020204030204" pitchFamily="34" charset="0"/>
              </a:rPr>
              <a:t>Concrete specimens</a:t>
            </a:r>
            <a:r>
              <a:rPr lang="en-US" spc="-5" dirty="0">
                <a:latin typeface="Arial" panose="020B0604020202020204"/>
                <a:cs typeface="Arial" panose="020B0604020202020204"/>
                <a:sym typeface="Calibri" panose="020F0502020204030204" pitchFamily="34" charset="0"/>
              </a:rPr>
              <a:t>. </a:t>
            </a:r>
            <a:r>
              <a:rPr lang="en-US" spc="-5" dirty="0">
                <a:solidFill>
                  <a:srgbClr val="FF0000"/>
                </a:solidFill>
                <a:latin typeface="Arial" panose="020B0604020202020204"/>
                <a:cs typeface="Arial" panose="020B0604020202020204"/>
                <a:sym typeface="Calibri" panose="020F0502020204030204" pitchFamily="34" charset="0"/>
              </a:rPr>
              <a:t>3 cubic </a:t>
            </a:r>
            <a:r>
              <a:rPr lang="en-US" spc="-5" dirty="0">
                <a:latin typeface="Arial" panose="020B0604020202020204"/>
                <a:cs typeface="Arial" panose="020B0604020202020204"/>
                <a:sym typeface="Calibri" panose="020F0502020204030204" pitchFamily="34" charset="0"/>
              </a:rPr>
              <a:t>specimens are needed to test the 28 days’ compressive strength. </a:t>
            </a:r>
            <a:r>
              <a:rPr lang="en-US" spc="-5" dirty="0">
                <a:solidFill>
                  <a:srgbClr val="FF0000"/>
                </a:solidFill>
                <a:latin typeface="Arial" panose="020B0604020202020204"/>
                <a:cs typeface="Arial" panose="020B0604020202020204"/>
                <a:sym typeface="Calibri" panose="020F0502020204030204" pitchFamily="34" charset="0"/>
              </a:rPr>
              <a:t>9 prism </a:t>
            </a:r>
            <a:r>
              <a:rPr lang="en-US" spc="-5" dirty="0">
                <a:latin typeface="Arial" panose="020B0604020202020204"/>
                <a:cs typeface="Arial" panose="020B0604020202020204"/>
                <a:sym typeface="Calibri" panose="020F0502020204030204" pitchFamily="34" charset="0"/>
              </a:rPr>
              <a:t>specimens are needed, 3 of which are used to test the compressive strength, 3 for the carbonation test with load and 3 without. If available, more specimens can be made for additional test, e.g. 3 days’ compressive strength, 7 days’ compressive strength and MIP test.</a:t>
            </a:r>
          </a:p>
          <a:p>
            <a:pPr marL="92075" lvl="1" eaLnBrk="0" fontAlgn="base" hangingPunct="0">
              <a:lnSpc>
                <a:spcPct val="120000"/>
              </a:lnSpc>
              <a:spcBef>
                <a:spcPts val="600"/>
              </a:spcBef>
              <a:spcAft>
                <a:spcPct val="0"/>
              </a:spcAft>
              <a:tabLst>
                <a:tab pos="447040" algn="l"/>
              </a:tabLst>
            </a:pPr>
            <a:r>
              <a:rPr lang="en-US" spc="-5" dirty="0">
                <a:latin typeface="Arial" panose="020B0604020202020204"/>
                <a:cs typeface="Arial" panose="020B0604020202020204"/>
                <a:sym typeface="Calibri" panose="020F0502020204030204" pitchFamily="34" charset="0"/>
              </a:rPr>
              <a:t>(3) </a:t>
            </a:r>
            <a:r>
              <a:rPr lang="en-US" b="1" spc="-5" dirty="0">
                <a:latin typeface="Arial" panose="020B0604020202020204"/>
                <a:cs typeface="Arial" panose="020B0604020202020204"/>
                <a:sym typeface="Calibri" panose="020F0502020204030204" pitchFamily="34" charset="0"/>
              </a:rPr>
              <a:t>Curing</a:t>
            </a:r>
            <a:r>
              <a:rPr lang="en-US" spc="-5" dirty="0">
                <a:latin typeface="Arial" panose="020B0604020202020204"/>
                <a:cs typeface="Arial" panose="020B0604020202020204"/>
                <a:sym typeface="Calibri" panose="020F0502020204030204" pitchFamily="34" charset="0"/>
              </a:rPr>
              <a:t>. Immersi</a:t>
            </a:r>
            <a:r>
              <a:rPr lang="en-US" altLang="zh-CN" spc="-5" dirty="0">
                <a:latin typeface="Arial" panose="020B0604020202020204"/>
                <a:cs typeface="Arial" panose="020B0604020202020204"/>
                <a:sym typeface="Calibri" panose="020F0502020204030204" pitchFamily="34" charset="0"/>
              </a:rPr>
              <a:t>ng</a:t>
            </a:r>
            <a:r>
              <a:rPr lang="en-US" spc="-5" dirty="0">
                <a:latin typeface="Arial" panose="020B0604020202020204"/>
                <a:cs typeface="Arial" panose="020B0604020202020204"/>
                <a:sym typeface="Calibri" panose="020F0502020204030204" pitchFamily="34" charset="0"/>
              </a:rPr>
              <a:t> the specimens in tap water saturated with Ca(OH)</a:t>
            </a:r>
            <a:r>
              <a:rPr lang="en-US" spc="-5" baseline="-25000" dirty="0">
                <a:latin typeface="Arial" panose="020B0604020202020204"/>
                <a:cs typeface="Arial" panose="020B0604020202020204"/>
                <a:sym typeface="Calibri" panose="020F0502020204030204" pitchFamily="34" charset="0"/>
              </a:rPr>
              <a:t>2</a:t>
            </a:r>
            <a:r>
              <a:rPr lang="en-US" spc="-5" dirty="0">
                <a:latin typeface="Arial" panose="020B0604020202020204"/>
                <a:cs typeface="Arial" panose="020B0604020202020204"/>
                <a:sym typeface="Calibri" panose="020F0502020204030204" pitchFamily="34" charset="0"/>
              </a:rPr>
              <a:t> at a temperature of 20°C till 7 days first, and preconditioning in a chamber at a RH of 60% ± 5% and a temperature of 20 °C ± 2 °C till 28 days.</a:t>
            </a:r>
          </a:p>
        </p:txBody>
      </p:sp>
      <p:sp>
        <p:nvSpPr>
          <p:cNvPr id="6" name="object 3"/>
          <p:cNvSpPr txBox="1"/>
          <p:nvPr/>
        </p:nvSpPr>
        <p:spPr>
          <a:xfrm>
            <a:off x="625475" y="228600"/>
            <a:ext cx="7893050" cy="674544"/>
          </a:xfrm>
          <a:prstGeom prst="rect">
            <a:avLst/>
          </a:prstGeom>
        </p:spPr>
        <p:txBody>
          <a:bodyPr vert="horz" wrap="square" lIns="0" tIns="180340" rIns="0" bIns="0" rtlCol="0">
            <a:spAutoFit/>
          </a:bodyPr>
          <a:lstStyle/>
          <a:p>
            <a:pPr algn="ctr">
              <a:spcBef>
                <a:spcPts val="95"/>
              </a:spcBef>
              <a:tabLst>
                <a:tab pos="527685" algn="l"/>
                <a:tab pos="528320" algn="l"/>
              </a:tabLst>
            </a:pPr>
            <a:r>
              <a:rPr lang="en-US" altLang="zh-CN" sz="3200" b="1" kern="0" spc="-10" dirty="0">
                <a:latin typeface="Calibri" panose="020F0502020204030204"/>
                <a:ea typeface="+mj-ea"/>
                <a:cs typeface="Calibri" panose="020F0502020204030204"/>
              </a:rPr>
              <a:t>The minutes of the 2</a:t>
            </a:r>
            <a:r>
              <a:rPr lang="en-US" altLang="zh-CN" sz="3200" b="1" kern="0" spc="-10" baseline="30000" dirty="0">
                <a:latin typeface="Calibri" panose="020F0502020204030204"/>
                <a:ea typeface="+mj-ea"/>
                <a:cs typeface="Calibri" panose="020F0502020204030204"/>
              </a:rPr>
              <a:t>nd</a:t>
            </a:r>
            <a:r>
              <a:rPr lang="en-US" altLang="zh-CN" sz="3200" b="1" kern="0" spc="-10" dirty="0">
                <a:latin typeface="Calibri" panose="020F0502020204030204"/>
                <a:ea typeface="+mj-ea"/>
                <a:cs typeface="Calibri" panose="020F0502020204030204"/>
              </a:rPr>
              <a:t> WG4 Meeting</a:t>
            </a:r>
            <a:endParaRPr sz="3200" b="1" kern="0" spc="-10" dirty="0">
              <a:latin typeface="Calibri" panose="020F0502020204030204"/>
              <a:ea typeface="+mj-ea"/>
              <a:cs typeface="Calibri" panose="020F0502020204030204"/>
            </a:endParaRP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7</a:t>
            </a:fld>
            <a:endParaRPr lang="en-US" altLang="zh-CN" spc="-5" dirty="0"/>
          </a:p>
        </p:txBody>
      </p:sp>
    </p:spTree>
    <p:extLst>
      <p:ext uri="{BB962C8B-B14F-4D97-AF65-F5344CB8AC3E}">
        <p14:creationId xmlns:p14="http://schemas.microsoft.com/office/powerpoint/2010/main" val="71445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533400" y="1295400"/>
            <a:ext cx="8305799" cy="2917081"/>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3. The first round of comparative test</a:t>
            </a:r>
          </a:p>
          <a:p>
            <a:pPr marL="92075" lvl="1" eaLnBrk="0" fontAlgn="base" hangingPunct="0">
              <a:lnSpc>
                <a:spcPct val="120000"/>
              </a:lnSpc>
              <a:spcBef>
                <a:spcPts val="600"/>
              </a:spcBef>
              <a:spcAft>
                <a:spcPct val="0"/>
              </a:spcAft>
              <a:tabLst>
                <a:tab pos="447040" algn="l"/>
              </a:tabLst>
            </a:pPr>
            <a:r>
              <a:rPr lang="en-US" spc="-5" dirty="0">
                <a:latin typeface="Arial" panose="020B0604020202020204"/>
                <a:cs typeface="Arial" panose="020B0604020202020204"/>
                <a:sym typeface="Calibri" panose="020F0502020204030204" pitchFamily="34" charset="0"/>
              </a:rPr>
              <a:t>(4) </a:t>
            </a:r>
            <a:r>
              <a:rPr lang="en-US" b="1" spc="-5" dirty="0">
                <a:latin typeface="Arial" panose="020B0604020202020204"/>
                <a:cs typeface="Arial" panose="020B0604020202020204"/>
                <a:sym typeface="Calibri" panose="020F0502020204030204" pitchFamily="34" charset="0"/>
              </a:rPr>
              <a:t>Load condition</a:t>
            </a:r>
            <a:r>
              <a:rPr lang="en-US" spc="-5" dirty="0">
                <a:latin typeface="Arial" panose="020B0604020202020204"/>
                <a:cs typeface="Arial" panose="020B0604020202020204"/>
                <a:sym typeface="Calibri" panose="020F0502020204030204" pitchFamily="34" charset="0"/>
              </a:rPr>
              <a:t>. The pre-defined compressive </a:t>
            </a:r>
            <a:r>
              <a:rPr lang="en-US" spc="-5" dirty="0">
                <a:solidFill>
                  <a:srgbClr val="FF0000"/>
                </a:solidFill>
                <a:latin typeface="Arial" panose="020B0604020202020204"/>
                <a:cs typeface="Arial" panose="020B0604020202020204"/>
                <a:sym typeface="Calibri" panose="020F0502020204030204" pitchFamily="34" charset="0"/>
              </a:rPr>
              <a:t>stress ratio is 0.45</a:t>
            </a:r>
            <a:r>
              <a:rPr lang="en-US" spc="-5" dirty="0">
                <a:latin typeface="Arial" panose="020B0604020202020204"/>
                <a:cs typeface="Arial" panose="020B0604020202020204"/>
                <a:sym typeface="Calibri" panose="020F0502020204030204" pitchFamily="34" charset="0"/>
              </a:rPr>
              <a:t>.</a:t>
            </a:r>
          </a:p>
          <a:p>
            <a:pPr marL="92075" lvl="1" eaLnBrk="0" fontAlgn="base" hangingPunct="0">
              <a:lnSpc>
                <a:spcPct val="120000"/>
              </a:lnSpc>
              <a:spcBef>
                <a:spcPts val="600"/>
              </a:spcBef>
              <a:spcAft>
                <a:spcPct val="0"/>
              </a:spcAft>
              <a:tabLst>
                <a:tab pos="447040" algn="l"/>
              </a:tabLst>
            </a:pPr>
            <a:r>
              <a:rPr lang="en-US" spc="-5" dirty="0">
                <a:latin typeface="Arial" panose="020B0604020202020204"/>
                <a:cs typeface="Arial" panose="020B0604020202020204"/>
                <a:sym typeface="Calibri" panose="020F0502020204030204" pitchFamily="34" charset="0"/>
              </a:rPr>
              <a:t>(5) </a:t>
            </a:r>
            <a:r>
              <a:rPr lang="en-US" b="1" spc="-5" dirty="0">
                <a:latin typeface="Arial" panose="020B0604020202020204"/>
                <a:cs typeface="Arial" panose="020B0604020202020204"/>
                <a:sym typeface="Calibri" panose="020F0502020204030204" pitchFamily="34" charset="0"/>
              </a:rPr>
              <a:t>CO</a:t>
            </a:r>
            <a:r>
              <a:rPr lang="en-US" b="1" spc="-5" baseline="-25000" dirty="0">
                <a:latin typeface="Arial" panose="020B0604020202020204"/>
                <a:cs typeface="Arial" panose="020B0604020202020204"/>
                <a:sym typeface="Calibri" panose="020F0502020204030204" pitchFamily="34" charset="0"/>
              </a:rPr>
              <a:t>2</a:t>
            </a:r>
            <a:r>
              <a:rPr lang="en-US" b="1" spc="-5" dirty="0">
                <a:latin typeface="Arial" panose="020B0604020202020204"/>
                <a:cs typeface="Arial" panose="020B0604020202020204"/>
                <a:sym typeface="Calibri" panose="020F0502020204030204" pitchFamily="34" charset="0"/>
              </a:rPr>
              <a:t> concentration</a:t>
            </a:r>
            <a:r>
              <a:rPr lang="en-US" spc="-5" dirty="0">
                <a:latin typeface="Arial" panose="020B0604020202020204"/>
                <a:cs typeface="Arial" panose="020B0604020202020204"/>
                <a:sym typeface="Calibri" panose="020F0502020204030204" pitchFamily="34" charset="0"/>
              </a:rPr>
              <a:t>: </a:t>
            </a:r>
            <a:r>
              <a:rPr lang="en-US" spc="-5" dirty="0">
                <a:solidFill>
                  <a:srgbClr val="FF0000"/>
                </a:solidFill>
                <a:latin typeface="Arial" panose="020B0604020202020204"/>
                <a:cs typeface="Arial" panose="020B0604020202020204"/>
                <a:sym typeface="Calibri" panose="020F0502020204030204" pitchFamily="34" charset="0"/>
              </a:rPr>
              <a:t>2%</a:t>
            </a:r>
            <a:r>
              <a:rPr lang="en-US" spc="-5" dirty="0">
                <a:latin typeface="Arial" panose="020B0604020202020204"/>
                <a:cs typeface="Arial" panose="020B0604020202020204"/>
                <a:sym typeface="Calibri" panose="020F0502020204030204" pitchFamily="34" charset="0"/>
              </a:rPr>
              <a:t>.</a:t>
            </a:r>
          </a:p>
          <a:p>
            <a:pPr marL="92075" lvl="1" eaLnBrk="0" fontAlgn="base" hangingPunct="0">
              <a:lnSpc>
                <a:spcPct val="120000"/>
              </a:lnSpc>
              <a:spcBef>
                <a:spcPts val="600"/>
              </a:spcBef>
              <a:spcAft>
                <a:spcPct val="0"/>
              </a:spcAft>
              <a:tabLst>
                <a:tab pos="447040" algn="l"/>
              </a:tabLst>
            </a:pPr>
            <a:r>
              <a:rPr lang="en-US" spc="-5" dirty="0">
                <a:latin typeface="Arial" panose="020B0604020202020204"/>
                <a:cs typeface="Arial" panose="020B0604020202020204"/>
                <a:sym typeface="Calibri" panose="020F0502020204030204" pitchFamily="34" charset="0"/>
              </a:rPr>
              <a:t>(6) </a:t>
            </a:r>
            <a:r>
              <a:rPr lang="en-US" b="1" spc="-5" dirty="0">
                <a:latin typeface="Arial" panose="020B0604020202020204"/>
                <a:cs typeface="Arial" panose="020B0604020202020204"/>
                <a:sym typeface="Calibri" panose="020F0502020204030204" pitchFamily="34" charset="0"/>
              </a:rPr>
              <a:t>Carbonation duration</a:t>
            </a:r>
            <a:r>
              <a:rPr lang="en-US" spc="-5" dirty="0">
                <a:latin typeface="Arial" panose="020B0604020202020204"/>
                <a:cs typeface="Arial" panose="020B0604020202020204"/>
                <a:sym typeface="Calibri" panose="020F0502020204030204" pitchFamily="34" charset="0"/>
              </a:rPr>
              <a:t>: </a:t>
            </a:r>
            <a:r>
              <a:rPr lang="en-US" spc="-5" dirty="0">
                <a:solidFill>
                  <a:srgbClr val="FF0000"/>
                </a:solidFill>
                <a:latin typeface="Arial" panose="020B0604020202020204"/>
                <a:cs typeface="Arial" panose="020B0604020202020204"/>
                <a:sym typeface="Calibri" panose="020F0502020204030204" pitchFamily="34" charset="0"/>
              </a:rPr>
              <a:t>28 days</a:t>
            </a:r>
            <a:r>
              <a:rPr lang="en-US" spc="-5" dirty="0">
                <a:latin typeface="Arial" panose="020B0604020202020204"/>
                <a:cs typeface="Arial" panose="020B0604020202020204"/>
                <a:sym typeface="Calibri" panose="020F0502020204030204" pitchFamily="34" charset="0"/>
              </a:rPr>
              <a:t>.</a:t>
            </a:r>
          </a:p>
          <a:p>
            <a:pPr marL="92075" lvl="1" eaLnBrk="0" fontAlgn="base" hangingPunct="0">
              <a:lnSpc>
                <a:spcPct val="120000"/>
              </a:lnSpc>
              <a:spcBef>
                <a:spcPts val="600"/>
              </a:spcBef>
              <a:spcAft>
                <a:spcPct val="0"/>
              </a:spcAft>
              <a:tabLst>
                <a:tab pos="447040" algn="l"/>
              </a:tabLst>
            </a:pPr>
            <a:r>
              <a:rPr lang="en-US" spc="-5" dirty="0">
                <a:latin typeface="Arial" panose="020B0604020202020204"/>
                <a:cs typeface="Arial" panose="020B0604020202020204"/>
                <a:sym typeface="Calibri" panose="020F0502020204030204" pitchFamily="34" charset="0"/>
              </a:rPr>
              <a:t>(7) </a:t>
            </a:r>
            <a:r>
              <a:rPr lang="en-US" b="1" spc="-5" dirty="0">
                <a:latin typeface="Arial" panose="020B0604020202020204"/>
                <a:cs typeface="Arial" panose="020B0604020202020204"/>
                <a:sym typeface="Calibri" panose="020F0502020204030204" pitchFamily="34" charset="0"/>
              </a:rPr>
              <a:t>Parameter</a:t>
            </a:r>
            <a:r>
              <a:rPr lang="en-US" spc="-5" dirty="0">
                <a:latin typeface="Arial" panose="020B0604020202020204"/>
                <a:cs typeface="Arial" panose="020B0604020202020204"/>
                <a:sym typeface="Calibri" panose="020F0502020204030204" pitchFamily="34" charset="0"/>
              </a:rPr>
              <a:t>: </a:t>
            </a:r>
            <a:r>
              <a:rPr lang="en-US" spc="-5" dirty="0">
                <a:solidFill>
                  <a:srgbClr val="FF0000"/>
                </a:solidFill>
                <a:latin typeface="Arial" panose="020B0604020202020204"/>
                <a:cs typeface="Arial" panose="020B0604020202020204"/>
                <a:sym typeface="Calibri" panose="020F0502020204030204" pitchFamily="34" charset="0"/>
              </a:rPr>
              <a:t>carbonation depth</a:t>
            </a:r>
            <a:r>
              <a:rPr lang="en-US" spc="-5" dirty="0">
                <a:latin typeface="Arial" panose="020B0604020202020204"/>
                <a:cs typeface="Arial" panose="020B0604020202020204"/>
                <a:sym typeface="Calibri" panose="020F0502020204030204" pitchFamily="34" charset="0"/>
              </a:rPr>
              <a:t>. More parameters can be obtained if possible.</a:t>
            </a:r>
          </a:p>
          <a:p>
            <a:pPr marL="92075" lvl="1" eaLnBrk="0" fontAlgn="base" hangingPunct="0">
              <a:lnSpc>
                <a:spcPct val="120000"/>
              </a:lnSpc>
              <a:spcBef>
                <a:spcPts val="600"/>
              </a:spcBef>
              <a:spcAft>
                <a:spcPct val="0"/>
              </a:spcAft>
              <a:tabLst>
                <a:tab pos="447040" algn="l"/>
              </a:tabLst>
            </a:pPr>
            <a:r>
              <a:rPr lang="en-US" spc="-5" dirty="0">
                <a:latin typeface="Arial" panose="020B0604020202020204"/>
                <a:cs typeface="Arial" panose="020B0604020202020204"/>
                <a:sym typeface="Calibri" panose="020F0502020204030204" pitchFamily="34" charset="0"/>
              </a:rPr>
              <a:t>(8) </a:t>
            </a:r>
            <a:r>
              <a:rPr lang="en-US" spc="-5" dirty="0">
                <a:solidFill>
                  <a:srgbClr val="FF0000"/>
                </a:solidFill>
                <a:latin typeface="Arial" panose="020B0604020202020204"/>
                <a:cs typeface="Arial" panose="020B0604020202020204"/>
                <a:sym typeface="Calibri" panose="020F0502020204030204" pitchFamily="34" charset="0"/>
              </a:rPr>
              <a:t>4 laboratories </a:t>
            </a:r>
            <a:r>
              <a:rPr lang="en-US" spc="-5" dirty="0">
                <a:latin typeface="Arial" panose="020B0604020202020204"/>
                <a:cs typeface="Arial" panose="020B0604020202020204"/>
                <a:sym typeface="Calibri" panose="020F0502020204030204" pitchFamily="34" charset="0"/>
              </a:rPr>
              <a:t>confirmed to carry out the comparative test. More participants are welcome.</a:t>
            </a:r>
          </a:p>
        </p:txBody>
      </p:sp>
      <p:graphicFrame>
        <p:nvGraphicFramePr>
          <p:cNvPr id="6" name="表格 5"/>
          <p:cNvGraphicFramePr>
            <a:graphicFrameLocks noGrp="1"/>
          </p:cNvGraphicFramePr>
          <p:nvPr>
            <p:extLst>
              <p:ext uri="{D42A27DB-BD31-4B8C-83A1-F6EECF244321}">
                <p14:modId xmlns:p14="http://schemas.microsoft.com/office/powerpoint/2010/main" val="3563222791"/>
              </p:ext>
            </p:extLst>
          </p:nvPr>
        </p:nvGraphicFramePr>
        <p:xfrm>
          <a:off x="685800" y="4212481"/>
          <a:ext cx="7924800" cy="2259005"/>
        </p:xfrm>
        <a:graphic>
          <a:graphicData uri="http://schemas.openxmlformats.org/drawingml/2006/table">
            <a:tbl>
              <a:tblPr/>
              <a:tblGrid>
                <a:gridCol w="555702">
                  <a:extLst>
                    <a:ext uri="{9D8B030D-6E8A-4147-A177-3AD203B41FA5}">
                      <a16:colId xmlns:a16="http://schemas.microsoft.com/office/drawing/2014/main" val="20000"/>
                    </a:ext>
                  </a:extLst>
                </a:gridCol>
                <a:gridCol w="2042532">
                  <a:extLst>
                    <a:ext uri="{9D8B030D-6E8A-4147-A177-3AD203B41FA5}">
                      <a16:colId xmlns:a16="http://schemas.microsoft.com/office/drawing/2014/main" val="20001"/>
                    </a:ext>
                  </a:extLst>
                </a:gridCol>
                <a:gridCol w="3776546">
                  <a:extLst>
                    <a:ext uri="{9D8B030D-6E8A-4147-A177-3AD203B41FA5}">
                      <a16:colId xmlns:a16="http://schemas.microsoft.com/office/drawing/2014/main" val="20002"/>
                    </a:ext>
                  </a:extLst>
                </a:gridCol>
                <a:gridCol w="1550020">
                  <a:extLst>
                    <a:ext uri="{9D8B030D-6E8A-4147-A177-3AD203B41FA5}">
                      <a16:colId xmlns:a16="http://schemas.microsoft.com/office/drawing/2014/main" val="20003"/>
                    </a:ext>
                  </a:extLst>
                </a:gridCol>
              </a:tblGrid>
              <a:tr h="308285">
                <a:tc>
                  <a:txBody>
                    <a:bodyPr/>
                    <a:lstStyle/>
                    <a:p>
                      <a:pPr algn="ctr">
                        <a:lnSpc>
                          <a:spcPct val="100000"/>
                        </a:lnSpc>
                        <a:spcAft>
                          <a:spcPts val="0"/>
                        </a:spcAft>
                        <a:tabLst>
                          <a:tab pos="447040" algn="l"/>
                        </a:tabLst>
                      </a:pPr>
                      <a:r>
                        <a:rPr lang="en-US" sz="1600" kern="0" dirty="0">
                          <a:effectLst/>
                          <a:latin typeface="Times New Roman" panose="02020603050405020304" pitchFamily="18" charset="0"/>
                          <a:ea typeface="宋体" panose="02010600030101010101" pitchFamily="2" charset="-122"/>
                        </a:rPr>
                        <a:t>NO.</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447040" algn="l"/>
                        </a:tabLst>
                      </a:pPr>
                      <a:r>
                        <a:rPr lang="en-US" sz="1600" kern="0">
                          <a:effectLst/>
                          <a:latin typeface="Times New Roman" panose="02020603050405020304" pitchFamily="18" charset="0"/>
                          <a:ea typeface="宋体" panose="02010600030101010101" pitchFamily="2" charset="-122"/>
                        </a:rPr>
                        <a:t>Leader</a:t>
                      </a:r>
                      <a:endParaRPr lang="zh-CN" sz="1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447040" algn="l"/>
                        </a:tabLst>
                      </a:pPr>
                      <a:r>
                        <a:rPr lang="en-US" sz="1600" kern="0">
                          <a:effectLst/>
                          <a:latin typeface="Times New Roman" panose="02020603050405020304" pitchFamily="18" charset="0"/>
                          <a:ea typeface="宋体" panose="02010600030101010101" pitchFamily="2" charset="-122"/>
                        </a:rPr>
                        <a:t>Lab</a:t>
                      </a:r>
                      <a:endParaRPr lang="zh-CN" sz="1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447040" algn="l"/>
                        </a:tabLst>
                      </a:pPr>
                      <a:r>
                        <a:rPr lang="en-US" sz="1600" kern="0">
                          <a:effectLst/>
                          <a:latin typeface="Times New Roman" panose="02020603050405020304" pitchFamily="18" charset="0"/>
                          <a:ea typeface="宋体" panose="02010600030101010101" pitchFamily="2" charset="-122"/>
                        </a:rPr>
                        <a:t>First round test</a:t>
                      </a:r>
                      <a:endParaRPr lang="zh-CN" sz="1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0008">
                <a:tc>
                  <a:txBody>
                    <a:bodyPr/>
                    <a:lstStyle/>
                    <a:p>
                      <a:pPr algn="ctr">
                        <a:lnSpc>
                          <a:spcPct val="100000"/>
                        </a:lnSpc>
                        <a:spcAft>
                          <a:spcPts val="0"/>
                        </a:spcAft>
                        <a:tabLst>
                          <a:tab pos="447040" algn="l"/>
                        </a:tabLst>
                      </a:pPr>
                      <a:r>
                        <a:rPr lang="en-US" sz="1600" kern="0">
                          <a:effectLst/>
                          <a:latin typeface="Times New Roman" panose="02020603050405020304" pitchFamily="18" charset="0"/>
                          <a:ea typeface="宋体" panose="02010600030101010101" pitchFamily="2" charset="-122"/>
                        </a:rPr>
                        <a:t>1</a:t>
                      </a:r>
                      <a:endParaRPr lang="zh-CN" sz="1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447040" algn="l"/>
                        </a:tabLst>
                      </a:pPr>
                      <a:r>
                        <a:rPr lang="en-US" sz="1600" kern="0" dirty="0">
                          <a:effectLst/>
                          <a:latin typeface="Times New Roman" panose="02020603050405020304" pitchFamily="18" charset="0"/>
                          <a:ea typeface="宋体" panose="02010600030101010101" pitchFamily="2" charset="-122"/>
                        </a:rPr>
                        <a:t>Yan Yao</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432435" algn="l"/>
                          <a:tab pos="988060" algn="ctr"/>
                        </a:tabLst>
                      </a:pPr>
                      <a:r>
                        <a:rPr lang="en-US" sz="1600" kern="0" dirty="0">
                          <a:effectLst/>
                          <a:latin typeface="Times New Roman" panose="02020603050405020304" pitchFamily="18" charset="0"/>
                          <a:ea typeface="宋体" panose="02010600030101010101" pitchFamily="2" charset="-122"/>
                        </a:rPr>
                        <a:t>The State Key Laboratory of Green Building Materials, CBMA, China</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447040" algn="l"/>
                        </a:tabLst>
                      </a:pPr>
                      <a:r>
                        <a:rPr lang="en-US" sz="1600" kern="0">
                          <a:effectLst/>
                          <a:latin typeface="Times New Roman" panose="02020603050405020304" pitchFamily="18" charset="0"/>
                          <a:ea typeface="宋体" panose="02010600030101010101" pitchFamily="2" charset="-122"/>
                        </a:rPr>
                        <a:t>YES</a:t>
                      </a:r>
                      <a:endParaRPr lang="zh-CN" sz="1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0008">
                <a:tc>
                  <a:txBody>
                    <a:bodyPr/>
                    <a:lstStyle/>
                    <a:p>
                      <a:pPr algn="ctr">
                        <a:lnSpc>
                          <a:spcPct val="100000"/>
                        </a:lnSpc>
                        <a:spcAft>
                          <a:spcPts val="0"/>
                        </a:spcAft>
                        <a:tabLst>
                          <a:tab pos="447040" algn="l"/>
                        </a:tabLst>
                      </a:pPr>
                      <a:r>
                        <a:rPr lang="en-US" sz="1600" kern="0">
                          <a:effectLst/>
                          <a:latin typeface="Times New Roman" panose="02020603050405020304" pitchFamily="18" charset="0"/>
                          <a:ea typeface="宋体" panose="02010600030101010101" pitchFamily="2" charset="-122"/>
                        </a:rPr>
                        <a:t>2</a:t>
                      </a:r>
                      <a:endParaRPr lang="zh-CN" sz="1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447040" algn="l"/>
                        </a:tabLst>
                      </a:pPr>
                      <a:r>
                        <a:rPr lang="en-US" sz="1600" kern="0">
                          <a:effectLst/>
                          <a:latin typeface="Times New Roman" panose="02020603050405020304" pitchFamily="18" charset="0"/>
                          <a:ea typeface="宋体" panose="02010600030101010101" pitchFamily="2" charset="-122"/>
                        </a:rPr>
                        <a:t>Nele De Belie</a:t>
                      </a:r>
                      <a:endParaRPr lang="zh-CN" sz="1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447040" algn="l"/>
                        </a:tabLst>
                      </a:pPr>
                      <a:r>
                        <a:rPr lang="en-US" sz="1600" kern="0" dirty="0" err="1">
                          <a:effectLst/>
                          <a:latin typeface="Times New Roman" panose="02020603050405020304" pitchFamily="18" charset="0"/>
                          <a:ea typeface="宋体" panose="02010600030101010101" pitchFamily="2" charset="-122"/>
                        </a:rPr>
                        <a:t>Magnel</a:t>
                      </a:r>
                      <a:r>
                        <a:rPr lang="en-US" sz="1600" kern="0" dirty="0">
                          <a:effectLst/>
                          <a:latin typeface="Times New Roman" panose="02020603050405020304" pitchFamily="18" charset="0"/>
                          <a:ea typeface="宋体" panose="02010600030101010101" pitchFamily="2" charset="-122"/>
                        </a:rPr>
                        <a:t> Laboratory for Concrete, Ghent University, Belgium</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447040" algn="l"/>
                        </a:tabLst>
                      </a:pPr>
                      <a:r>
                        <a:rPr lang="en-US" sz="1600" kern="0">
                          <a:effectLst/>
                          <a:latin typeface="Times New Roman" panose="02020603050405020304" pitchFamily="18" charset="0"/>
                          <a:ea typeface="宋体" panose="02010600030101010101" pitchFamily="2" charset="-122"/>
                        </a:rPr>
                        <a:t>YES</a:t>
                      </a:r>
                      <a:endParaRPr lang="zh-CN" sz="1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0008">
                <a:tc>
                  <a:txBody>
                    <a:bodyPr/>
                    <a:lstStyle/>
                    <a:p>
                      <a:pPr algn="ctr">
                        <a:lnSpc>
                          <a:spcPct val="100000"/>
                        </a:lnSpc>
                        <a:spcAft>
                          <a:spcPts val="0"/>
                        </a:spcAft>
                        <a:tabLst>
                          <a:tab pos="447040" algn="l"/>
                        </a:tabLst>
                      </a:pPr>
                      <a:r>
                        <a:rPr lang="en-US" sz="1600" kern="0">
                          <a:effectLst/>
                          <a:latin typeface="Times New Roman" panose="02020603050405020304" pitchFamily="18" charset="0"/>
                          <a:ea typeface="宋体" panose="02010600030101010101" pitchFamily="2" charset="-122"/>
                        </a:rPr>
                        <a:t>3</a:t>
                      </a:r>
                      <a:endParaRPr lang="zh-CN" sz="1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447040" algn="l"/>
                        </a:tabLst>
                      </a:pPr>
                      <a:r>
                        <a:rPr lang="en-US" sz="1600" kern="0" dirty="0">
                          <a:effectLst/>
                          <a:latin typeface="Times New Roman" panose="02020603050405020304" pitchFamily="18" charset="0"/>
                          <a:ea typeface="宋体" panose="02010600030101010101" pitchFamily="2" charset="-122"/>
                        </a:rPr>
                        <a:t>Ivan </a:t>
                      </a:r>
                      <a:r>
                        <a:rPr lang="en-US" sz="1600" kern="0" dirty="0" err="1">
                          <a:effectLst/>
                          <a:latin typeface="Times New Roman" panose="02020603050405020304" pitchFamily="18" charset="0"/>
                          <a:ea typeface="宋体" panose="02010600030101010101" pitchFamily="2" charset="-122"/>
                        </a:rPr>
                        <a:t>Ignjatovic</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447040" algn="l"/>
                        </a:tabLst>
                      </a:pPr>
                      <a:r>
                        <a:rPr lang="en-US" sz="1600" kern="0" dirty="0">
                          <a:solidFill>
                            <a:schemeClr val="tx1"/>
                          </a:solidFill>
                          <a:effectLst/>
                          <a:latin typeface="Times New Roman" panose="02020603050405020304" pitchFamily="18" charset="0"/>
                          <a:ea typeface="宋体" panose="02010600030101010101" pitchFamily="2" charset="-122"/>
                        </a:rPr>
                        <a:t>Laboratory of materials, </a:t>
                      </a:r>
                      <a:r>
                        <a:rPr lang="en-US" sz="1600" kern="0" dirty="0">
                          <a:effectLst/>
                          <a:latin typeface="Times New Roman" panose="02020603050405020304" pitchFamily="18" charset="0"/>
                          <a:ea typeface="宋体" panose="02010600030101010101" pitchFamily="2" charset="-122"/>
                        </a:rPr>
                        <a:t>University of Belgrade, Serbia</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447040" algn="l"/>
                        </a:tabLst>
                      </a:pPr>
                      <a:r>
                        <a:rPr lang="en-US" sz="1600" kern="0" dirty="0">
                          <a:effectLst/>
                          <a:latin typeface="Times New Roman" panose="02020603050405020304" pitchFamily="18" charset="0"/>
                          <a:ea typeface="宋体" panose="02010600030101010101" pitchFamily="2" charset="-122"/>
                        </a:rPr>
                        <a:t>YES</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0008">
                <a:tc>
                  <a:txBody>
                    <a:bodyPr/>
                    <a:lstStyle/>
                    <a:p>
                      <a:pPr algn="ctr">
                        <a:lnSpc>
                          <a:spcPct val="100000"/>
                        </a:lnSpc>
                        <a:spcAft>
                          <a:spcPts val="0"/>
                        </a:spcAft>
                        <a:tabLst>
                          <a:tab pos="447040" algn="l"/>
                        </a:tabLst>
                      </a:pPr>
                      <a:r>
                        <a:rPr lang="en-US" sz="1600" kern="0">
                          <a:effectLst/>
                          <a:latin typeface="Times New Roman" panose="02020603050405020304" pitchFamily="18" charset="0"/>
                          <a:ea typeface="宋体" panose="02010600030101010101" pitchFamily="2" charset="-122"/>
                        </a:rPr>
                        <a:t>4</a:t>
                      </a:r>
                      <a:endParaRPr lang="zh-CN" sz="1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447040" algn="l"/>
                        </a:tabLst>
                      </a:pPr>
                      <a:r>
                        <a:rPr lang="en-US" sz="1600" kern="0">
                          <a:effectLst/>
                          <a:latin typeface="Times New Roman" panose="02020603050405020304" pitchFamily="18" charset="0"/>
                          <a:ea typeface="宋体" panose="02010600030101010101" pitchFamily="2" charset="-122"/>
                        </a:rPr>
                        <a:t>Siham Kamali-Bernard</a:t>
                      </a:r>
                      <a:endParaRPr lang="zh-CN" sz="16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447040" algn="l"/>
                        </a:tabLst>
                      </a:pPr>
                      <a:r>
                        <a:rPr lang="en-US" sz="1600" kern="0" dirty="0">
                          <a:effectLst/>
                          <a:latin typeface="Times New Roman" panose="02020603050405020304" pitchFamily="18" charset="0"/>
                          <a:ea typeface="宋体" panose="02010600030101010101" pitchFamily="2" charset="-122"/>
                        </a:rPr>
                        <a:t>Laboratory of Civil and Mechanical Engineering, INSA-Rennes, France</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447040" algn="l"/>
                        </a:tabLst>
                      </a:pPr>
                      <a:r>
                        <a:rPr lang="en-US" sz="1600" kern="0" dirty="0">
                          <a:effectLst/>
                          <a:latin typeface="Times New Roman" panose="02020603050405020304" pitchFamily="18" charset="0"/>
                          <a:ea typeface="宋体" panose="02010600030101010101" pitchFamily="2" charset="-122"/>
                        </a:rPr>
                        <a:t>YES</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object 3"/>
          <p:cNvSpPr txBox="1"/>
          <p:nvPr/>
        </p:nvSpPr>
        <p:spPr>
          <a:xfrm>
            <a:off x="625475" y="228600"/>
            <a:ext cx="7893050" cy="674544"/>
          </a:xfrm>
          <a:prstGeom prst="rect">
            <a:avLst/>
          </a:prstGeom>
        </p:spPr>
        <p:txBody>
          <a:bodyPr vert="horz" wrap="square" lIns="0" tIns="180340" rIns="0" bIns="0" rtlCol="0">
            <a:spAutoFit/>
          </a:bodyPr>
          <a:lstStyle/>
          <a:p>
            <a:pPr algn="ctr">
              <a:spcBef>
                <a:spcPts val="95"/>
              </a:spcBef>
              <a:tabLst>
                <a:tab pos="527685" algn="l"/>
                <a:tab pos="528320" algn="l"/>
              </a:tabLst>
            </a:pPr>
            <a:r>
              <a:rPr lang="en-US" altLang="zh-CN" sz="3200" b="1" kern="0" spc="-10" dirty="0">
                <a:latin typeface="Calibri" panose="020F0502020204030204"/>
                <a:ea typeface="+mj-ea"/>
                <a:cs typeface="Calibri" panose="020F0502020204030204"/>
              </a:rPr>
              <a:t>The minutes of the 2</a:t>
            </a:r>
            <a:r>
              <a:rPr lang="en-US" altLang="zh-CN" sz="3200" b="1" kern="0" spc="-10" baseline="30000" dirty="0">
                <a:latin typeface="Calibri" panose="020F0502020204030204"/>
                <a:ea typeface="+mj-ea"/>
                <a:cs typeface="Calibri" panose="020F0502020204030204"/>
              </a:rPr>
              <a:t>nd</a:t>
            </a:r>
            <a:r>
              <a:rPr lang="en-US" altLang="zh-CN" sz="3200" b="1" kern="0" spc="-10" dirty="0">
                <a:latin typeface="Calibri" panose="020F0502020204030204"/>
                <a:ea typeface="+mj-ea"/>
                <a:cs typeface="Calibri" panose="020F0502020204030204"/>
              </a:rPr>
              <a:t> WG4 Meeting</a:t>
            </a:r>
            <a:endParaRPr sz="3200" b="1" kern="0" spc="-10" dirty="0">
              <a:latin typeface="Calibri" panose="020F0502020204030204"/>
              <a:ea typeface="+mj-ea"/>
              <a:cs typeface="Calibri" panose="020F0502020204030204"/>
            </a:endParaRPr>
          </a:p>
        </p:txBody>
      </p:sp>
      <p:sp>
        <p:nvSpPr>
          <p:cNvPr id="2" name="灯片编号占位符 1"/>
          <p:cNvSpPr>
            <a:spLocks noGrp="1"/>
          </p:cNvSpPr>
          <p:nvPr>
            <p:ph type="sldNum" sz="quarter" idx="7"/>
          </p:nvPr>
        </p:nvSpPr>
        <p:spPr/>
        <p:txBody>
          <a:bodyPr/>
          <a:lstStyle/>
          <a:p>
            <a:pPr marL="34290">
              <a:lnSpc>
                <a:spcPts val="1620"/>
              </a:lnSpc>
            </a:pPr>
            <a:fld id="{81D60167-4931-47E6-BA6A-407CBD079E47}" type="slidenum">
              <a:rPr lang="en-US" altLang="zh-CN" spc="-5" smtClean="0"/>
              <a:t>8</a:t>
            </a:fld>
            <a:endParaRPr lang="en-US" altLang="zh-CN" spc="-5" dirty="0"/>
          </a:p>
        </p:txBody>
      </p:sp>
    </p:spTree>
    <p:extLst>
      <p:ext uri="{BB962C8B-B14F-4D97-AF65-F5344CB8AC3E}">
        <p14:creationId xmlns:p14="http://schemas.microsoft.com/office/powerpoint/2010/main" val="319094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533400" y="1295400"/>
            <a:ext cx="8305799" cy="480966"/>
          </a:xfrm>
          <a:prstGeom prst="rect">
            <a:avLst/>
          </a:prstGeom>
          <a:ln w="12192">
            <a:noFill/>
          </a:ln>
        </p:spPr>
        <p:txBody>
          <a:bodyPr vert="horz" wrap="square" lIns="0" tIns="75565" rIns="0" bIns="0" rtlCol="0">
            <a:spAutoFit/>
          </a:bodyPr>
          <a:lstStyle/>
          <a:p>
            <a:pPr marL="92075" lvl="1" eaLnBrk="0" fontAlgn="base" hangingPunct="0">
              <a:lnSpc>
                <a:spcPct val="150000"/>
              </a:lnSpc>
              <a:spcBef>
                <a:spcPts val="1180"/>
              </a:spcBef>
              <a:spcAft>
                <a:spcPct val="0"/>
              </a:spcAft>
              <a:tabLst>
                <a:tab pos="447040" algn="l"/>
              </a:tabLst>
            </a:pPr>
            <a:r>
              <a:rPr lang="en-US" sz="2000" b="1" spc="-5" dirty="0">
                <a:latin typeface="Arial" panose="020B0604020202020204"/>
                <a:cs typeface="Arial" panose="020B0604020202020204"/>
                <a:sym typeface="Calibri" panose="020F0502020204030204" pitchFamily="34" charset="0"/>
              </a:rPr>
              <a:t>4. Next steps</a:t>
            </a:r>
          </a:p>
        </p:txBody>
      </p:sp>
      <p:sp>
        <p:nvSpPr>
          <p:cNvPr id="7" name="object 3"/>
          <p:cNvSpPr txBox="1"/>
          <p:nvPr/>
        </p:nvSpPr>
        <p:spPr>
          <a:xfrm>
            <a:off x="625475" y="228600"/>
            <a:ext cx="7893050" cy="674544"/>
          </a:xfrm>
          <a:prstGeom prst="rect">
            <a:avLst/>
          </a:prstGeom>
        </p:spPr>
        <p:txBody>
          <a:bodyPr vert="horz" wrap="square" lIns="0" tIns="180340" rIns="0" bIns="0" rtlCol="0">
            <a:spAutoFit/>
          </a:bodyPr>
          <a:lstStyle/>
          <a:p>
            <a:pPr algn="ctr">
              <a:spcBef>
                <a:spcPts val="95"/>
              </a:spcBef>
              <a:tabLst>
                <a:tab pos="527685" algn="l"/>
                <a:tab pos="528320" algn="l"/>
              </a:tabLst>
            </a:pPr>
            <a:r>
              <a:rPr lang="en-US" altLang="zh-CN" sz="3200" b="1" kern="0" spc="-10" dirty="0">
                <a:latin typeface="Calibri" panose="020F0502020204030204"/>
                <a:ea typeface="+mj-ea"/>
                <a:cs typeface="Calibri" panose="020F0502020204030204"/>
              </a:rPr>
              <a:t>The minutes of the 2</a:t>
            </a:r>
            <a:r>
              <a:rPr lang="en-US" altLang="zh-CN" sz="3200" b="1" kern="0" spc="-10" baseline="30000" dirty="0">
                <a:latin typeface="Calibri" panose="020F0502020204030204"/>
                <a:ea typeface="+mj-ea"/>
                <a:cs typeface="Calibri" panose="020F0502020204030204"/>
              </a:rPr>
              <a:t>nd</a:t>
            </a:r>
            <a:r>
              <a:rPr lang="en-US" altLang="zh-CN" sz="3200" b="1" kern="0" spc="-10" dirty="0">
                <a:latin typeface="Calibri" panose="020F0502020204030204"/>
                <a:ea typeface="+mj-ea"/>
                <a:cs typeface="Calibri" panose="020F0502020204030204"/>
              </a:rPr>
              <a:t> WG4 Meeting</a:t>
            </a:r>
            <a:endParaRPr sz="3200" b="1" kern="0" spc="-10" dirty="0">
              <a:latin typeface="Calibri" panose="020F0502020204030204"/>
              <a:ea typeface="+mj-ea"/>
              <a:cs typeface="Calibri" panose="020F0502020204030204"/>
            </a:endParaRPr>
          </a:p>
        </p:txBody>
      </p:sp>
      <p:graphicFrame>
        <p:nvGraphicFramePr>
          <p:cNvPr id="2" name="表格 1"/>
          <p:cNvGraphicFramePr>
            <a:graphicFrameLocks noGrp="1"/>
          </p:cNvGraphicFramePr>
          <p:nvPr>
            <p:extLst>
              <p:ext uri="{D42A27DB-BD31-4B8C-83A1-F6EECF244321}">
                <p14:modId xmlns:p14="http://schemas.microsoft.com/office/powerpoint/2010/main" val="2452095792"/>
              </p:ext>
            </p:extLst>
          </p:nvPr>
        </p:nvGraphicFramePr>
        <p:xfrm>
          <a:off x="663575" y="1957820"/>
          <a:ext cx="7718425" cy="4595379"/>
        </p:xfrm>
        <a:graphic>
          <a:graphicData uri="http://schemas.openxmlformats.org/drawingml/2006/table">
            <a:tbl>
              <a:tblPr>
                <a:tableStyleId>{5940675A-B579-460E-94D1-54222C63F5DA}</a:tableStyleId>
              </a:tblPr>
              <a:tblGrid>
                <a:gridCol w="1725966">
                  <a:extLst>
                    <a:ext uri="{9D8B030D-6E8A-4147-A177-3AD203B41FA5}">
                      <a16:colId xmlns:a16="http://schemas.microsoft.com/office/drawing/2014/main" val="20000"/>
                    </a:ext>
                  </a:extLst>
                </a:gridCol>
                <a:gridCol w="5992459">
                  <a:extLst>
                    <a:ext uri="{9D8B030D-6E8A-4147-A177-3AD203B41FA5}">
                      <a16:colId xmlns:a16="http://schemas.microsoft.com/office/drawing/2014/main" val="20001"/>
                    </a:ext>
                  </a:extLst>
                </a:gridCol>
              </a:tblGrid>
              <a:tr h="509354">
                <a:tc>
                  <a:txBody>
                    <a:bodyPr/>
                    <a:lstStyle/>
                    <a:p>
                      <a:pPr marL="0" algn="ctr">
                        <a:lnSpc>
                          <a:spcPct val="100000"/>
                        </a:lnSpc>
                        <a:spcBef>
                          <a:spcPts val="0"/>
                        </a:spcBef>
                        <a:spcAft>
                          <a:spcPts val="0"/>
                        </a:spcAft>
                        <a:tabLst>
                          <a:tab pos="432435" algn="l"/>
                          <a:tab pos="988060" algn="ctr"/>
                        </a:tabLst>
                      </a:pPr>
                      <a:r>
                        <a:rPr lang="en-US" sz="1600" kern="0" dirty="0">
                          <a:solidFill>
                            <a:schemeClr val="tx1"/>
                          </a:solidFill>
                          <a:effectLst/>
                          <a:latin typeface="Times New Roman" panose="02020603050405020304" pitchFamily="18" charset="0"/>
                          <a:ea typeface="宋体" panose="02010600030101010101" pitchFamily="2" charset="-122"/>
                          <a:cs typeface="+mn-cs"/>
                        </a:rPr>
                        <a:t>Time</a:t>
                      </a:r>
                      <a:endParaRPr lang="zh-CN" sz="1600" kern="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algn="ctr">
                        <a:lnSpc>
                          <a:spcPct val="100000"/>
                        </a:lnSpc>
                        <a:spcBef>
                          <a:spcPts val="0"/>
                        </a:spcBef>
                        <a:spcAft>
                          <a:spcPts val="0"/>
                        </a:spcAft>
                        <a:tabLst>
                          <a:tab pos="432435" algn="l"/>
                          <a:tab pos="988060" algn="ctr"/>
                        </a:tabLst>
                      </a:pPr>
                      <a:r>
                        <a:rPr lang="en-US" sz="1600" kern="0">
                          <a:solidFill>
                            <a:schemeClr val="tx1"/>
                          </a:solidFill>
                          <a:effectLst/>
                          <a:latin typeface="Times New Roman" panose="02020603050405020304" pitchFamily="18" charset="0"/>
                          <a:ea typeface="宋体" panose="02010600030101010101" pitchFamily="2" charset="-122"/>
                          <a:cs typeface="+mn-cs"/>
                        </a:rPr>
                        <a:t>Tasks</a:t>
                      </a:r>
                      <a:endParaRPr lang="zh-CN" sz="1600" kern="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10000"/>
                  </a:ext>
                </a:extLst>
              </a:tr>
              <a:tr h="571908">
                <a:tc>
                  <a:txBody>
                    <a:bodyPr/>
                    <a:lstStyle/>
                    <a:p>
                      <a:pPr marL="0" algn="ctr">
                        <a:lnSpc>
                          <a:spcPct val="100000"/>
                        </a:lnSpc>
                        <a:spcBef>
                          <a:spcPts val="0"/>
                        </a:spcBef>
                        <a:spcAft>
                          <a:spcPts val="0"/>
                        </a:spcAft>
                        <a:tabLst>
                          <a:tab pos="432435" algn="l"/>
                          <a:tab pos="988060" algn="ctr"/>
                        </a:tabLst>
                      </a:pPr>
                      <a:r>
                        <a:rPr lang="en-US" sz="1600" kern="0" dirty="0">
                          <a:solidFill>
                            <a:schemeClr val="tx1"/>
                          </a:solidFill>
                          <a:effectLst/>
                          <a:latin typeface="Times New Roman" panose="02020603050405020304" pitchFamily="18" charset="0"/>
                          <a:ea typeface="宋体" panose="02010600030101010101" pitchFamily="2" charset="-122"/>
                          <a:cs typeface="+mn-cs"/>
                        </a:rPr>
                        <a:t>Sep. 30, 2019</a:t>
                      </a:r>
                      <a:endParaRPr lang="zh-CN" sz="1600" kern="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algn="l">
                        <a:lnSpc>
                          <a:spcPct val="100000"/>
                        </a:lnSpc>
                        <a:spcBef>
                          <a:spcPts val="0"/>
                        </a:spcBef>
                        <a:spcAft>
                          <a:spcPts val="0"/>
                        </a:spcAft>
                        <a:tabLst>
                          <a:tab pos="432435" algn="l"/>
                          <a:tab pos="988060" algn="ctr"/>
                        </a:tabLst>
                      </a:pPr>
                      <a:r>
                        <a:rPr lang="en-US" sz="1600" kern="0" dirty="0">
                          <a:solidFill>
                            <a:schemeClr val="tx1"/>
                          </a:solidFill>
                          <a:effectLst/>
                          <a:latin typeface="Times New Roman" panose="02020603050405020304" pitchFamily="18" charset="0"/>
                          <a:ea typeface="宋体" panose="02010600030101010101" pitchFamily="2" charset="-122"/>
                          <a:cs typeface="+mn-cs"/>
                        </a:rPr>
                        <a:t>CBMA will provide a mix proportion for the first series of comparative test.</a:t>
                      </a:r>
                      <a:endParaRPr lang="zh-CN" sz="1600" kern="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10001"/>
                  </a:ext>
                </a:extLst>
              </a:tr>
              <a:tr h="1180171">
                <a:tc>
                  <a:txBody>
                    <a:bodyPr/>
                    <a:lstStyle/>
                    <a:p>
                      <a:pPr marL="0" algn="ctr">
                        <a:lnSpc>
                          <a:spcPct val="100000"/>
                        </a:lnSpc>
                        <a:spcBef>
                          <a:spcPts val="0"/>
                        </a:spcBef>
                        <a:spcAft>
                          <a:spcPts val="0"/>
                        </a:spcAft>
                        <a:tabLst>
                          <a:tab pos="432435" algn="l"/>
                          <a:tab pos="988060" algn="ctr"/>
                        </a:tabLst>
                      </a:pPr>
                      <a:r>
                        <a:rPr lang="en-US" sz="1600" kern="0" dirty="0">
                          <a:solidFill>
                            <a:schemeClr val="tx1"/>
                          </a:solidFill>
                          <a:effectLst/>
                          <a:latin typeface="Times New Roman" panose="02020603050405020304" pitchFamily="18" charset="0"/>
                          <a:ea typeface="宋体" panose="02010600030101010101" pitchFamily="2" charset="-122"/>
                          <a:cs typeface="+mn-cs"/>
                        </a:rPr>
                        <a:t>Oct. 10, 2019</a:t>
                      </a:r>
                      <a:endParaRPr lang="zh-CN" sz="1600" kern="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algn="l">
                        <a:lnSpc>
                          <a:spcPct val="100000"/>
                        </a:lnSpc>
                        <a:spcBef>
                          <a:spcPts val="0"/>
                        </a:spcBef>
                        <a:spcAft>
                          <a:spcPts val="0"/>
                        </a:spcAft>
                        <a:tabLst>
                          <a:tab pos="432435" algn="l"/>
                          <a:tab pos="988060" algn="ctr"/>
                        </a:tabLst>
                      </a:pPr>
                      <a:r>
                        <a:rPr lang="en-US" sz="1600" kern="0" dirty="0">
                          <a:solidFill>
                            <a:schemeClr val="tx1"/>
                          </a:solidFill>
                          <a:effectLst/>
                          <a:latin typeface="Times New Roman" panose="02020603050405020304" pitchFamily="18" charset="0"/>
                          <a:ea typeface="宋体" panose="02010600030101010101" pitchFamily="2" charset="-122"/>
                          <a:cs typeface="+mn-cs"/>
                        </a:rPr>
                        <a:t>CBMA will calculate the minimum height of the specimen and then inform all the members to prepare the loading device accordingly.</a:t>
                      </a:r>
                      <a:endParaRPr lang="zh-CN" sz="1600" kern="0" dirty="0">
                        <a:solidFill>
                          <a:schemeClr val="tx1"/>
                        </a:solidFill>
                        <a:effectLst/>
                        <a:latin typeface="Times New Roman" panose="02020603050405020304" pitchFamily="18" charset="0"/>
                        <a:ea typeface="宋体" panose="02010600030101010101" pitchFamily="2" charset="-122"/>
                        <a:cs typeface="+mn-cs"/>
                      </a:endParaRPr>
                    </a:p>
                    <a:p>
                      <a:pPr marL="0" algn="l">
                        <a:lnSpc>
                          <a:spcPct val="100000"/>
                        </a:lnSpc>
                        <a:spcBef>
                          <a:spcPts val="0"/>
                        </a:spcBef>
                        <a:spcAft>
                          <a:spcPts val="0"/>
                        </a:spcAft>
                        <a:tabLst>
                          <a:tab pos="432435" algn="l"/>
                          <a:tab pos="988060" algn="ctr"/>
                        </a:tabLst>
                      </a:pPr>
                      <a:r>
                        <a:rPr lang="en-US" sz="1600" kern="0" dirty="0">
                          <a:solidFill>
                            <a:schemeClr val="tx1"/>
                          </a:solidFill>
                          <a:effectLst/>
                          <a:latin typeface="Times New Roman" panose="02020603050405020304" pitchFamily="18" charset="0"/>
                          <a:ea typeface="宋体" panose="02010600030101010101" pitchFamily="2" charset="-122"/>
                          <a:cs typeface="+mn-cs"/>
                        </a:rPr>
                        <a:t>Members should decide whether they will join the first round of comparative test and reply.</a:t>
                      </a:r>
                      <a:endParaRPr lang="zh-CN" sz="1600" kern="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10002"/>
                  </a:ext>
                </a:extLst>
              </a:tr>
              <a:tr h="571908">
                <a:tc>
                  <a:txBody>
                    <a:bodyPr/>
                    <a:lstStyle/>
                    <a:p>
                      <a:pPr marL="0" algn="ctr">
                        <a:lnSpc>
                          <a:spcPct val="100000"/>
                        </a:lnSpc>
                        <a:spcBef>
                          <a:spcPts val="0"/>
                        </a:spcBef>
                        <a:spcAft>
                          <a:spcPts val="0"/>
                        </a:spcAft>
                        <a:tabLst>
                          <a:tab pos="432435" algn="l"/>
                          <a:tab pos="988060" algn="ctr"/>
                        </a:tabLst>
                      </a:pPr>
                      <a:r>
                        <a:rPr lang="en-US" sz="1600" kern="0">
                          <a:solidFill>
                            <a:schemeClr val="tx1"/>
                          </a:solidFill>
                          <a:effectLst/>
                          <a:latin typeface="Times New Roman" panose="02020603050405020304" pitchFamily="18" charset="0"/>
                          <a:ea typeface="宋体" panose="02010600030101010101" pitchFamily="2" charset="-122"/>
                          <a:cs typeface="+mn-cs"/>
                        </a:rPr>
                        <a:t>Oct. 20, 2019</a:t>
                      </a:r>
                      <a:endParaRPr lang="zh-CN" sz="1600" kern="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algn="l">
                        <a:lnSpc>
                          <a:spcPct val="100000"/>
                        </a:lnSpc>
                        <a:spcBef>
                          <a:spcPts val="0"/>
                        </a:spcBef>
                        <a:spcAft>
                          <a:spcPts val="0"/>
                        </a:spcAft>
                        <a:tabLst>
                          <a:tab pos="432435" algn="l"/>
                          <a:tab pos="988060" algn="ctr"/>
                        </a:tabLst>
                      </a:pPr>
                      <a:r>
                        <a:rPr lang="en-US" sz="1600" kern="0" dirty="0">
                          <a:solidFill>
                            <a:schemeClr val="tx1"/>
                          </a:solidFill>
                          <a:effectLst/>
                          <a:latin typeface="Times New Roman" panose="02020603050405020304" pitchFamily="18" charset="0"/>
                          <a:ea typeface="宋体" panose="02010600030101010101" pitchFamily="2" charset="-122"/>
                          <a:cs typeface="+mn-cs"/>
                        </a:rPr>
                        <a:t>Send more relative publications and the comments on the Annotated Bibliography to Dr. Yin CAO.</a:t>
                      </a:r>
                      <a:endParaRPr lang="zh-CN" sz="1600" kern="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10003"/>
                  </a:ext>
                </a:extLst>
              </a:tr>
              <a:tr h="571908">
                <a:tc>
                  <a:txBody>
                    <a:bodyPr/>
                    <a:lstStyle/>
                    <a:p>
                      <a:pPr marL="0" algn="ctr">
                        <a:lnSpc>
                          <a:spcPct val="100000"/>
                        </a:lnSpc>
                        <a:spcBef>
                          <a:spcPts val="0"/>
                        </a:spcBef>
                        <a:spcAft>
                          <a:spcPts val="0"/>
                        </a:spcAft>
                        <a:tabLst>
                          <a:tab pos="432435" algn="l"/>
                          <a:tab pos="988060" algn="ctr"/>
                        </a:tabLst>
                      </a:pPr>
                      <a:r>
                        <a:rPr lang="en-US" sz="1600" kern="0">
                          <a:solidFill>
                            <a:schemeClr val="tx1"/>
                          </a:solidFill>
                          <a:effectLst/>
                          <a:latin typeface="Times New Roman" panose="02020603050405020304" pitchFamily="18" charset="0"/>
                          <a:ea typeface="宋体" panose="02010600030101010101" pitchFamily="2" charset="-122"/>
                          <a:cs typeface="+mn-cs"/>
                        </a:rPr>
                        <a:t>Oct. 2019</a:t>
                      </a:r>
                      <a:endParaRPr lang="zh-CN" sz="1600" kern="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algn="l">
                        <a:lnSpc>
                          <a:spcPct val="100000"/>
                        </a:lnSpc>
                        <a:spcBef>
                          <a:spcPts val="0"/>
                        </a:spcBef>
                        <a:spcAft>
                          <a:spcPts val="0"/>
                        </a:spcAft>
                        <a:tabLst>
                          <a:tab pos="432435" algn="l"/>
                          <a:tab pos="988060" algn="ctr"/>
                        </a:tabLst>
                      </a:pPr>
                      <a:r>
                        <a:rPr lang="en-US" sz="1600" kern="0" dirty="0">
                          <a:solidFill>
                            <a:schemeClr val="tx1"/>
                          </a:solidFill>
                          <a:effectLst/>
                          <a:latin typeface="Times New Roman" panose="02020603050405020304" pitchFamily="18" charset="0"/>
                          <a:ea typeface="宋体" panose="02010600030101010101" pitchFamily="2" charset="-122"/>
                          <a:cs typeface="+mn-cs"/>
                        </a:rPr>
                        <a:t>Determine the comparative test plan.</a:t>
                      </a:r>
                      <a:endParaRPr lang="zh-CN" sz="1600" kern="0" dirty="0">
                        <a:solidFill>
                          <a:schemeClr val="tx1"/>
                        </a:solidFill>
                        <a:effectLst/>
                        <a:latin typeface="Times New Roman" panose="02020603050405020304" pitchFamily="18" charset="0"/>
                        <a:ea typeface="宋体" panose="02010600030101010101" pitchFamily="2" charset="-122"/>
                        <a:cs typeface="+mn-cs"/>
                      </a:endParaRPr>
                    </a:p>
                    <a:p>
                      <a:pPr marL="0" algn="l">
                        <a:lnSpc>
                          <a:spcPct val="100000"/>
                        </a:lnSpc>
                        <a:spcBef>
                          <a:spcPts val="0"/>
                        </a:spcBef>
                        <a:spcAft>
                          <a:spcPts val="0"/>
                        </a:spcAft>
                        <a:tabLst>
                          <a:tab pos="432435" algn="l"/>
                          <a:tab pos="988060" algn="ctr"/>
                        </a:tabLst>
                      </a:pPr>
                      <a:r>
                        <a:rPr lang="en-US" sz="1600" kern="0" dirty="0">
                          <a:solidFill>
                            <a:schemeClr val="tx1"/>
                          </a:solidFill>
                          <a:effectLst/>
                          <a:latin typeface="Times New Roman" panose="02020603050405020304" pitchFamily="18" charset="0"/>
                          <a:ea typeface="宋体" panose="02010600030101010101" pitchFamily="2" charset="-122"/>
                          <a:cs typeface="+mn-cs"/>
                        </a:rPr>
                        <a:t>Start the first round of comparative test.</a:t>
                      </a:r>
                      <a:endParaRPr lang="zh-CN" sz="1600" kern="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10004"/>
                  </a:ext>
                </a:extLst>
              </a:tr>
              <a:tr h="295181">
                <a:tc>
                  <a:txBody>
                    <a:bodyPr/>
                    <a:lstStyle/>
                    <a:p>
                      <a:pPr marL="0" algn="ctr">
                        <a:lnSpc>
                          <a:spcPct val="100000"/>
                        </a:lnSpc>
                        <a:spcBef>
                          <a:spcPts val="0"/>
                        </a:spcBef>
                        <a:spcAft>
                          <a:spcPts val="0"/>
                        </a:spcAft>
                        <a:tabLst>
                          <a:tab pos="432435" algn="l"/>
                          <a:tab pos="988060" algn="ctr"/>
                        </a:tabLst>
                      </a:pPr>
                      <a:r>
                        <a:rPr lang="en-US" sz="1600" kern="0" dirty="0">
                          <a:solidFill>
                            <a:schemeClr val="tx1"/>
                          </a:solidFill>
                          <a:effectLst/>
                          <a:latin typeface="Times New Roman" panose="02020603050405020304" pitchFamily="18" charset="0"/>
                          <a:ea typeface="宋体" panose="02010600030101010101" pitchFamily="2" charset="-122"/>
                          <a:cs typeface="+mn-cs"/>
                        </a:rPr>
                        <a:t>Dec. 2019</a:t>
                      </a:r>
                      <a:endParaRPr lang="zh-CN" sz="1600" kern="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algn="l">
                        <a:lnSpc>
                          <a:spcPct val="100000"/>
                        </a:lnSpc>
                        <a:spcBef>
                          <a:spcPts val="0"/>
                        </a:spcBef>
                        <a:spcAft>
                          <a:spcPts val="0"/>
                        </a:spcAft>
                        <a:tabLst>
                          <a:tab pos="432435" algn="l"/>
                          <a:tab pos="988060" algn="ctr"/>
                        </a:tabLst>
                      </a:pPr>
                      <a:r>
                        <a:rPr lang="en-US" sz="1600" kern="0" dirty="0">
                          <a:solidFill>
                            <a:schemeClr val="tx1"/>
                          </a:solidFill>
                          <a:effectLst/>
                          <a:latin typeface="Times New Roman" panose="02020603050405020304" pitchFamily="18" charset="0"/>
                          <a:ea typeface="宋体" panose="02010600030101010101" pitchFamily="2" charset="-122"/>
                          <a:cs typeface="+mn-cs"/>
                        </a:rPr>
                        <a:t>Publish the annotated bibliography.</a:t>
                      </a:r>
                      <a:endParaRPr lang="zh-CN" sz="1600" kern="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10005"/>
                  </a:ext>
                </a:extLst>
              </a:tr>
              <a:tr h="304587">
                <a:tc>
                  <a:txBody>
                    <a:bodyPr/>
                    <a:lstStyle/>
                    <a:p>
                      <a:pPr marL="0" algn="ctr">
                        <a:lnSpc>
                          <a:spcPct val="100000"/>
                        </a:lnSpc>
                        <a:spcBef>
                          <a:spcPts val="0"/>
                        </a:spcBef>
                        <a:spcAft>
                          <a:spcPts val="0"/>
                        </a:spcAft>
                        <a:tabLst>
                          <a:tab pos="432435" algn="l"/>
                          <a:tab pos="988060" algn="ctr"/>
                        </a:tabLst>
                      </a:pPr>
                      <a:r>
                        <a:rPr lang="en-US" sz="1600" kern="0" dirty="0">
                          <a:solidFill>
                            <a:schemeClr val="tx1"/>
                          </a:solidFill>
                          <a:effectLst/>
                          <a:latin typeface="Times New Roman" panose="02020603050405020304" pitchFamily="18" charset="0"/>
                          <a:ea typeface="宋体" panose="02010600030101010101" pitchFamily="2" charset="-122"/>
                          <a:cs typeface="+mn-cs"/>
                        </a:rPr>
                        <a:t>Jan. 2020</a:t>
                      </a:r>
                      <a:endParaRPr lang="zh-CN" sz="1600" kern="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algn="l">
                        <a:lnSpc>
                          <a:spcPct val="100000"/>
                        </a:lnSpc>
                        <a:spcBef>
                          <a:spcPts val="0"/>
                        </a:spcBef>
                        <a:spcAft>
                          <a:spcPts val="0"/>
                        </a:spcAft>
                        <a:tabLst>
                          <a:tab pos="432435" algn="l"/>
                          <a:tab pos="988060" algn="ctr"/>
                        </a:tabLst>
                      </a:pPr>
                      <a:r>
                        <a:rPr lang="en-US" sz="1600" kern="0" dirty="0">
                          <a:solidFill>
                            <a:schemeClr val="tx1"/>
                          </a:solidFill>
                          <a:effectLst/>
                          <a:latin typeface="Times New Roman" panose="02020603050405020304" pitchFamily="18" charset="0"/>
                          <a:ea typeface="宋体" panose="02010600030101010101" pitchFamily="2" charset="-122"/>
                          <a:cs typeface="+mn-cs"/>
                        </a:rPr>
                        <a:t>Compare the test result of the first comparative test.</a:t>
                      </a:r>
                      <a:endParaRPr lang="zh-CN" sz="1600" kern="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10006"/>
                  </a:ext>
                </a:extLst>
              </a:tr>
              <a:tr h="295181">
                <a:tc>
                  <a:txBody>
                    <a:bodyPr/>
                    <a:lstStyle/>
                    <a:p>
                      <a:pPr marL="0" algn="ctr">
                        <a:lnSpc>
                          <a:spcPct val="100000"/>
                        </a:lnSpc>
                        <a:spcBef>
                          <a:spcPts val="0"/>
                        </a:spcBef>
                        <a:spcAft>
                          <a:spcPts val="0"/>
                        </a:spcAft>
                        <a:tabLst>
                          <a:tab pos="432435" algn="l"/>
                          <a:tab pos="988060" algn="ctr"/>
                        </a:tabLst>
                      </a:pPr>
                      <a:r>
                        <a:rPr lang="en-US" sz="1600" kern="0">
                          <a:solidFill>
                            <a:schemeClr val="tx1"/>
                          </a:solidFill>
                          <a:effectLst/>
                          <a:latin typeface="Times New Roman" panose="02020603050405020304" pitchFamily="18" charset="0"/>
                          <a:ea typeface="宋体" panose="02010600030101010101" pitchFamily="2" charset="-122"/>
                          <a:cs typeface="+mn-cs"/>
                        </a:rPr>
                        <a:t>Feb. 2020</a:t>
                      </a:r>
                      <a:endParaRPr lang="zh-CN" sz="1600" kern="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algn="l">
                        <a:lnSpc>
                          <a:spcPct val="100000"/>
                        </a:lnSpc>
                        <a:spcBef>
                          <a:spcPts val="0"/>
                        </a:spcBef>
                        <a:spcAft>
                          <a:spcPts val="0"/>
                        </a:spcAft>
                        <a:tabLst>
                          <a:tab pos="432435" algn="l"/>
                          <a:tab pos="988060" algn="ctr"/>
                        </a:tabLst>
                      </a:pPr>
                      <a:r>
                        <a:rPr lang="en-US" sz="1600" kern="0" dirty="0">
                          <a:solidFill>
                            <a:schemeClr val="tx1"/>
                          </a:solidFill>
                          <a:effectLst/>
                          <a:latin typeface="Times New Roman" panose="02020603050405020304" pitchFamily="18" charset="0"/>
                          <a:ea typeface="宋体" panose="02010600030101010101" pitchFamily="2" charset="-122"/>
                          <a:cs typeface="+mn-cs"/>
                        </a:rPr>
                        <a:t>Start the second round of comparative test.</a:t>
                      </a:r>
                      <a:endParaRPr lang="zh-CN" sz="1600" kern="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10007"/>
                  </a:ext>
                </a:extLst>
              </a:tr>
              <a:tr h="295181">
                <a:tc>
                  <a:txBody>
                    <a:bodyPr/>
                    <a:lstStyle/>
                    <a:p>
                      <a:pPr marL="0" algn="ctr">
                        <a:lnSpc>
                          <a:spcPct val="100000"/>
                        </a:lnSpc>
                        <a:spcBef>
                          <a:spcPts val="0"/>
                        </a:spcBef>
                        <a:spcAft>
                          <a:spcPts val="0"/>
                        </a:spcAft>
                        <a:tabLst>
                          <a:tab pos="432435" algn="l"/>
                          <a:tab pos="988060" algn="ctr"/>
                        </a:tabLst>
                      </a:pPr>
                      <a:r>
                        <a:rPr lang="en-US" sz="1600" kern="0">
                          <a:solidFill>
                            <a:schemeClr val="tx1"/>
                          </a:solidFill>
                          <a:effectLst/>
                          <a:latin typeface="Times New Roman" panose="02020603050405020304" pitchFamily="18" charset="0"/>
                          <a:ea typeface="宋体" panose="02010600030101010101" pitchFamily="2" charset="-122"/>
                          <a:cs typeface="+mn-cs"/>
                        </a:rPr>
                        <a:t>Aug. 2020</a:t>
                      </a:r>
                      <a:endParaRPr lang="zh-CN" sz="1600" kern="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algn="l">
                        <a:lnSpc>
                          <a:spcPct val="100000"/>
                        </a:lnSpc>
                        <a:spcBef>
                          <a:spcPts val="0"/>
                        </a:spcBef>
                        <a:spcAft>
                          <a:spcPts val="0"/>
                        </a:spcAft>
                        <a:tabLst>
                          <a:tab pos="432435" algn="l"/>
                          <a:tab pos="988060" algn="ctr"/>
                        </a:tabLst>
                      </a:pPr>
                      <a:r>
                        <a:rPr lang="en-US" sz="1600" kern="0" dirty="0">
                          <a:solidFill>
                            <a:schemeClr val="tx1"/>
                          </a:solidFill>
                          <a:effectLst/>
                          <a:latin typeface="Times New Roman" panose="02020603050405020304" pitchFamily="18" charset="0"/>
                          <a:ea typeface="宋体" panose="02010600030101010101" pitchFamily="2" charset="-122"/>
                          <a:cs typeface="+mn-cs"/>
                        </a:rPr>
                        <a:t>3rd WG4 meeting in Sheffield, UK.</a:t>
                      </a:r>
                      <a:endParaRPr lang="zh-CN" sz="1600" kern="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10008"/>
                  </a:ext>
                </a:extLst>
              </a:tr>
            </a:tbl>
          </a:graphicData>
        </a:graphic>
      </p:graphicFrame>
      <p:sp>
        <p:nvSpPr>
          <p:cNvPr id="3" name="灯片编号占位符 2"/>
          <p:cNvSpPr>
            <a:spLocks noGrp="1"/>
          </p:cNvSpPr>
          <p:nvPr>
            <p:ph type="sldNum" sz="quarter" idx="7"/>
          </p:nvPr>
        </p:nvSpPr>
        <p:spPr/>
        <p:txBody>
          <a:bodyPr/>
          <a:lstStyle/>
          <a:p>
            <a:pPr marL="34290">
              <a:lnSpc>
                <a:spcPts val="1620"/>
              </a:lnSpc>
            </a:pPr>
            <a:fld id="{81D60167-4931-47E6-BA6A-407CBD079E47}" type="slidenum">
              <a:rPr lang="en-US" altLang="zh-CN" spc="-5" smtClean="0"/>
              <a:t>9</a:t>
            </a:fld>
            <a:endParaRPr lang="en-US" altLang="zh-CN" spc="-5" dirty="0"/>
          </a:p>
        </p:txBody>
      </p:sp>
    </p:spTree>
    <p:extLst>
      <p:ext uri="{BB962C8B-B14F-4D97-AF65-F5344CB8AC3E}">
        <p14:creationId xmlns:p14="http://schemas.microsoft.com/office/powerpoint/2010/main" val="123860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9aef293f-f4bb-47d4-ad26-fbc61cf866fc}"/>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dc8b8464-9390-492d-9392-ed43e64ca75c}"/>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dc8b8464-9390-492d-9392-ed43e64ca75c}"/>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9aef293f-f4bb-47d4-ad26-fbc61cf866f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2685</TotalTime>
  <Words>4556</Words>
  <Application>Microsoft Office PowerPoint</Application>
  <PresentationFormat>全屏显示(4:3)</PresentationFormat>
  <Paragraphs>882</Paragraphs>
  <Slides>46</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46</vt:i4>
      </vt:variant>
    </vt:vector>
  </HeadingPairs>
  <TitlesOfParts>
    <vt:vector size="51" baseType="lpstr">
      <vt:lpstr>Arial</vt:lpstr>
      <vt:lpstr>Calibri</vt:lpstr>
      <vt:lpstr>Times New Roman</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Outline</vt:lpstr>
      <vt:lpstr>PowerPoint 演示文稿</vt:lpstr>
      <vt:lpstr>PowerPoint 演示文稿</vt:lpstr>
      <vt:lpstr>PowerPoint 演示文稿</vt:lpstr>
      <vt:lpstr>2. The progress of the first round of comparative test</vt:lpstr>
      <vt:lpstr>3. The status of the annotated bibliography</vt:lpstr>
      <vt:lpstr>3. The status of the annotated bibliography</vt:lpstr>
      <vt:lpstr>Thanks for your attention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Closure of the meeting </vt:lpstr>
      <vt:lpstr>Thanks for your cooperation!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WANG LING</dc:creator>
  <cp:lastModifiedBy>wangling</cp:lastModifiedBy>
  <cp:revision>156</cp:revision>
  <dcterms:created xsi:type="dcterms:W3CDTF">2019-09-16T17:56:00Z</dcterms:created>
  <dcterms:modified xsi:type="dcterms:W3CDTF">2020-08-27T10:15:47Z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2019-09-16T00:00:00Z</vt:filetime>
  </property>
  <property fmtid="{D5CDD505-2E9C-101B-9397-08002B2CF9AE}" pid="3" name="Creator">
    <vt:lpwstr>Microsoft® PowerPoint® 2016</vt:lpwstr>
  </property>
  <property fmtid="{D5CDD505-2E9C-101B-9397-08002B2CF9AE}" pid="4" name="LastSaved">
    <vt:filetime>2019-09-16T00:00:00Z</vt:filetime>
  </property>
  <property fmtid="{D5CDD505-2E9C-101B-9397-08002B2CF9AE}" pid="5" name="KSOProductBuildVer">
    <vt:lpwstr>2052-11.1.0.9582</vt:lpwstr>
  </property>
</Properties>
</file>