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9" r:id="rId2"/>
    <p:sldId id="348" r:id="rId3"/>
    <p:sldId id="333" r:id="rId4"/>
    <p:sldId id="287" r:id="rId5"/>
    <p:sldId id="360" r:id="rId6"/>
    <p:sldId id="352" r:id="rId7"/>
    <p:sldId id="337" r:id="rId8"/>
    <p:sldId id="350" r:id="rId9"/>
    <p:sldId id="355" r:id="rId10"/>
    <p:sldId id="359" r:id="rId11"/>
    <p:sldId id="298" r:id="rId12"/>
    <p:sldId id="353" r:id="rId13"/>
    <p:sldId id="354" r:id="rId14"/>
    <p:sldId id="292" r:id="rId15"/>
    <p:sldId id="363" r:id="rId16"/>
    <p:sldId id="358" r:id="rId17"/>
    <p:sldId id="299" r:id="rId18"/>
    <p:sldId id="356" r:id="rId19"/>
    <p:sldId id="357" r:id="rId20"/>
  </p:sldIdLst>
  <p:sldSz cx="9144000" cy="6858000" type="screen4x3"/>
  <p:notesSz cx="6858000" cy="9947275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FF"/>
    <a:srgbClr val="FF3300"/>
    <a:srgbClr val="FFCCCC"/>
    <a:srgbClr val="CC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050" y="228"/>
      </p:cViewPr>
      <p:guideLst>
        <p:guide orient="horz" pos="2160"/>
        <p:guide pos="28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33" cy="7203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0A83C9-D86F-4B81-8A28-2D3C2432E09A}" type="datetimeFigureOut">
              <a:rPr lang="zh-CN" altLang="en-US"/>
              <a:t>2019/10/10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144D966-EF9A-4DE4-9E7C-A2AE63BCAD71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1925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Header Placeholder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1" name="Date Placeholder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75D7558-63FD-49D1-A734-0BC4AE6F312A}" type="datetime1">
              <a:rPr lang="en-US"/>
              <a:t>10/10/2019</a:t>
            </a:fld>
            <a:endParaRPr lang="en-US"/>
          </a:p>
        </p:txBody>
      </p:sp>
      <p:sp>
        <p:nvSpPr>
          <p:cNvPr id="15364" name="Slide Image Placeholder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4821" name="Notes Placeholder 4"/>
          <p:cNvSpPr>
            <a:spLocks noGrp="1" noRot="1" noChangeAspect="1" noChangeArrowheads="1"/>
          </p:cNvSpPr>
          <p:nvPr/>
        </p:nvSpPr>
        <p:spPr bwMode="auto">
          <a:xfrm>
            <a:off x="685800" y="4724400"/>
            <a:ext cx="5486400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30000"/>
              </a:spcBef>
              <a:defRPr/>
            </a:pPr>
            <a:r>
              <a:rPr lang="en-US" altLang="zh-CN" sz="1200" smtClean="0"/>
              <a:t>Click to edit Master text styles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 smtClean="0"/>
              <a:t>Second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 smtClean="0"/>
              <a:t>Third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 smtClean="0"/>
              <a:t>Fourth level</a:t>
            </a:r>
          </a:p>
          <a:p>
            <a:pPr>
              <a:spcBef>
                <a:spcPct val="30000"/>
              </a:spcBef>
              <a:defRPr/>
            </a:pPr>
            <a:r>
              <a:rPr lang="en-US" altLang="zh-CN" sz="1200" smtClean="0"/>
              <a:t>Fifth level</a:t>
            </a:r>
          </a:p>
        </p:txBody>
      </p:sp>
      <p:sp>
        <p:nvSpPr>
          <p:cNvPr id="2054" name="Footer Placeholder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055" name="Slide Number Placeholder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800"/>
            <a:ext cx="29718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9349C49-C4D3-42F5-9EAF-84AD64909454}" type="slidenum">
              <a:rPr lang="en-US" altLang="zh-CN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1019157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-944563" y="3175"/>
            <a:ext cx="2355851" cy="1768475"/>
          </a:xfrm>
        </p:spPr>
      </p:sp>
      <p:sp>
        <p:nvSpPr>
          <p:cNvPr id="19459" name="Notes Placeholder 2"/>
          <p:cNvSpPr>
            <a:spLocks noGrp="1" noRot="1" noChangeAspect="1" noChangeArrowheads="1"/>
          </p:cNvSpPr>
          <p:nvPr>
            <p:ph type="body" idx="1"/>
          </p:nvPr>
        </p:nvSpPr>
        <p:spPr bwMode="auto">
          <a:xfrm>
            <a:off x="457200" y="1741488"/>
            <a:ext cx="8229600" cy="4922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CN" dirty="0" smtClean="0"/>
              <a:t>The work is going forward well. </a:t>
            </a:r>
            <a:r>
              <a:rPr lang="zh-CN" altLang="en-US" smtClean="0"/>
              <a:t/>
            </a:r>
            <a:br>
              <a:rPr lang="zh-CN" altLang="en-US" smtClean="0"/>
            </a:br>
            <a:r>
              <a:rPr lang="zh-CN" altLang="en-US" smtClean="0"/>
              <a:t>工作进展顺利。</a:t>
            </a:r>
          </a:p>
          <a:p>
            <a:r>
              <a:rPr lang="en-US" altLang="zh-CN" dirty="0" smtClean="0"/>
              <a:t>The work progressed very successfully. </a:t>
            </a:r>
            <a:r>
              <a:rPr lang="zh-CN" altLang="en-US" smtClean="0"/>
              <a:t/>
            </a:r>
            <a:br>
              <a:rPr lang="zh-CN" altLang="en-US" smtClean="0"/>
            </a:br>
            <a:r>
              <a:rPr lang="zh-CN" altLang="en-US" smtClean="0"/>
              <a:t>工作进展得十分顺利</a:t>
            </a:r>
          </a:p>
          <a:p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101790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F0FCF-DCE2-4A28-8973-36D269B534CF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901262-5194-4F38-9B17-76B3245B0C7E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EA2A9-0F0E-49C9-808A-9A02F196A15E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87C6C8-5116-4E50-AA48-5DAB64E6C55D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6446D-BBDB-4AB6-9503-A4F8F38A0B6D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26E18B-CF74-47E7-8B0D-9119B5F2F328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2B002-8467-4841-BE56-BBC648B2A960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E36EAB-F105-41BF-8DD4-D1F84E5F4DA8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8BD707-D9CF-40AE-B4C6-C98DA3205C09}" type="datetimeFigureOut">
              <a:rPr lang="en-US"/>
              <a:t>10/10/2019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marL="33655">
              <a:lnSpc>
                <a:spcPts val="1625"/>
              </a:lnSpc>
              <a:defRPr sz="14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9296FF5-2E5A-473B-B232-D66FFDB3B3C0}" type="slidenum">
              <a:rPr lang="zh-CN" altLang="zh-CN"/>
              <a:t>‹#›</a:t>
            </a:fld>
            <a:endParaRPr lang="zh-CN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182D2-A5CE-4DD8-80E1-BBBF8A76371D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951A87-32E6-4ACB-BA21-671B45E2BEFB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453CA-7972-485D-BEAF-7E0DDD09D6A3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F4697D-48C8-4A91-AA82-399F13111F8C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5F652-20A9-4D78-BE3E-5DE3C54A156A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01AF46-D561-4FA2-ACF4-3392F13995B9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03CE6-481A-44B7-A7A0-4E2A8EDB0B2B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6AA6E8-A73D-4E13-B25B-A51AEC77302E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5DC44-4C0F-47C9-8CE2-37BED18FE321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59CDAB-BC98-4D87-89E9-CB8BB8E19EAD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18D32-DA8A-49C1-B494-9EB12954C009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31B68D-E60F-488B-BDDC-08BBD32CA5AC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5C175-DE2E-47B5-9680-C6A4D7B9A8A5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C43B7C-0C4E-455E-BCF4-CF669408224E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604E6-5352-4A5A-AC69-21BE76AB3696}" type="datetime1">
              <a:rPr lang="en-US"/>
              <a:t>10/10/2019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2A9FF82-C598-4017-A6E0-09B9E094AB3B}" type="slidenum">
              <a:rPr lang="zh-CN" altLang="en-US"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smtClean="0">
                <a:sym typeface="Calibri" panose="020F0502020204030204" pitchFamily="34" charset="0"/>
              </a:rPr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smtClean="0">
                <a:sym typeface="Calibri" panose="020F0502020204030204" pitchFamily="34" charset="0"/>
              </a:rPr>
              <a:t>Click to edit Master text styles</a:t>
            </a:r>
          </a:p>
          <a:p>
            <a:pPr lvl="1"/>
            <a:r>
              <a:rPr lang="en-US" altLang="zh-CN" smtClean="0">
                <a:sym typeface="Calibri" panose="020F0502020204030204" pitchFamily="34" charset="0"/>
              </a:rPr>
              <a:t>Second level</a:t>
            </a:r>
          </a:p>
          <a:p>
            <a:pPr lvl="2"/>
            <a:r>
              <a:rPr lang="en-US" altLang="zh-CN" smtClean="0">
                <a:sym typeface="Calibri" panose="020F0502020204030204" pitchFamily="34" charset="0"/>
              </a:rPr>
              <a:t>Third level</a:t>
            </a:r>
          </a:p>
          <a:p>
            <a:pPr lvl="3"/>
            <a:r>
              <a:rPr lang="en-US" altLang="zh-CN" smtClean="0">
                <a:sym typeface="Calibri" panose="020F0502020204030204" pitchFamily="34" charset="0"/>
              </a:rPr>
              <a:t>Fourth level</a:t>
            </a:r>
          </a:p>
          <a:p>
            <a:pPr lvl="4"/>
            <a:r>
              <a:rPr lang="en-US" altLang="zh-CN" smtClean="0">
                <a:sym typeface="Calibri" panose="020F0502020204030204" pitchFamily="34" charset="0"/>
              </a:rPr>
              <a:t>Fifth level</a:t>
            </a:r>
          </a:p>
        </p:txBody>
      </p:sp>
      <p:sp>
        <p:nvSpPr>
          <p:cNvPr id="1028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ED0CC92-A3E7-4599-A713-E1EAA6A2A0F3}" type="datetime1">
              <a:rPr lang="en-US"/>
              <a:t>10/10/2019</a:t>
            </a:fld>
            <a:endParaRPr lang="zh-CN" altLang="en-US"/>
          </a:p>
        </p:txBody>
      </p:sp>
      <p:sp>
        <p:nvSpPr>
          <p:cNvPr id="1029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>
            <a:lvl1pPr algn="r" eaLnBrk="0" hangingPunct="0">
              <a:defRPr sz="1200" smtClean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C9B13E0-C3C4-4E89-8799-CE474130680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caoyinzi@163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 txBox="1">
            <a:spLocks noChangeArrowheads="1"/>
          </p:cNvSpPr>
          <p:nvPr/>
        </p:nvSpPr>
        <p:spPr bwMode="auto">
          <a:xfrm>
            <a:off x="2411413" y="368300"/>
            <a:ext cx="6553200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marL="0" indent="0" algn="l" eaLnBrk="1" hangingPunct="1">
              <a:defRPr/>
            </a:pPr>
            <a:r>
              <a:rPr lang="zh-CN" altLang="en-US" sz="3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zh-CN" altLang="en-US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éunion </a:t>
            </a:r>
            <a:r>
              <a:rPr lang="zh-CN" altLang="en-US" sz="3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zh-CN" altLang="en-US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nternationale des </a:t>
            </a:r>
            <a:r>
              <a:rPr lang="zh-CN" altLang="en-US" sz="3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zh-CN" altLang="en-US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aboratoires et </a:t>
            </a:r>
            <a:r>
              <a:rPr lang="zh-CN" altLang="en-US" sz="3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zh-CN" altLang="en-US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xperts des </a:t>
            </a:r>
            <a:r>
              <a:rPr lang="zh-CN" altLang="en-US" sz="32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zh-CN" altLang="en-US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atériaux</a:t>
            </a:r>
            <a:br>
              <a:rPr lang="zh-CN" altLang="en-US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zh-CN" altLang="en-US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zh-CN" altLang="en-US" sz="2000" b="1" kern="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TC 281-CCC: Carbonation of concrete with SMC</a:t>
            </a:r>
          </a:p>
          <a:p>
            <a:pPr marL="0" indent="0" algn="l" eaLnBrk="1" hangingPunct="1">
              <a:defRPr/>
            </a:pPr>
            <a:r>
              <a:rPr lang="en-US" altLang="zh-CN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WG4: Effect of combined actions: load + carbonation</a:t>
            </a:r>
          </a:p>
          <a:p>
            <a:pPr marL="0" indent="0" algn="l" eaLnBrk="1" hangingPunct="1">
              <a:defRPr/>
            </a:pPr>
            <a:endParaRPr lang="zh-CN" altLang="en-US" sz="2400" b="1" i="1" u="sng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3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403225"/>
            <a:ext cx="1439862" cy="22733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矩形 8"/>
          <p:cNvSpPr>
            <a:spLocks noChangeArrowheads="1"/>
          </p:cNvSpPr>
          <p:nvPr/>
        </p:nvSpPr>
        <p:spPr bwMode="auto">
          <a:xfrm>
            <a:off x="365125" y="3632332"/>
            <a:ext cx="8384789" cy="877163"/>
          </a:xfrm>
          <a:prstGeom prst="rect">
            <a:avLst/>
          </a:prstGeom>
          <a:solidFill>
            <a:srgbClr val="CCFFFF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Detailed Description of the Comparative Test Method</a:t>
            </a:r>
          </a:p>
          <a:p>
            <a:pPr algn="r" eaLnBrk="1" hangingPunct="1">
              <a:spcBef>
                <a:spcPts val="600"/>
              </a:spcBef>
              <a:buFontTx/>
              <a:buNone/>
            </a:pPr>
            <a:r>
              <a:rPr lang="en-US" altLang="zh-CN" sz="2200" b="1" i="1" dirty="0">
                <a:latin typeface="Arial" panose="020B0604020202020204" pitchFamily="34" charset="0"/>
                <a:cs typeface="Arial" panose="020B0604020202020204" pitchFamily="34" charset="0"/>
              </a:rPr>
              <a:t>—for the first round </a:t>
            </a:r>
            <a:r>
              <a:rPr lang="en-US" altLang="zh-CN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of comparative </a:t>
            </a:r>
            <a:r>
              <a:rPr lang="en-US" altLang="zh-CN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altLang="zh-CN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6"/>
          <p:cNvSpPr txBox="1"/>
          <p:nvPr/>
        </p:nvSpPr>
        <p:spPr>
          <a:xfrm>
            <a:off x="2050845" y="5443328"/>
            <a:ext cx="4229100" cy="536044"/>
          </a:xfrm>
          <a:prstGeom prst="rect">
            <a:avLst/>
          </a:prstGeom>
        </p:spPr>
        <p:txBody>
          <a:bodyPr lIns="0" tIns="16510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5"/>
              </a:spcBef>
              <a:defRPr/>
            </a:pPr>
            <a:r>
              <a:rPr lang="en-US" altLang="zh-CN" sz="2400" spc="-10" dirty="0">
                <a:latin typeface="Calibri" panose="020F0502020204030204"/>
                <a:cs typeface="Calibri" panose="020F0502020204030204"/>
              </a:rPr>
              <a:t>Oct. </a:t>
            </a:r>
            <a:r>
              <a:rPr lang="en-US" altLang="zh-CN" sz="2400" spc="-10" dirty="0">
                <a:latin typeface="Calibri" panose="020F0502020204030204"/>
                <a:cs typeface="Calibri" panose="020F0502020204030204"/>
              </a:rPr>
              <a:t>10, </a:t>
            </a:r>
            <a:r>
              <a:rPr lang="en-US" altLang="zh-CN" sz="2400" spc="-10" dirty="0" smtClean="0">
                <a:latin typeface="Calibri" panose="020F0502020204030204"/>
                <a:cs typeface="Calibri" panose="020F0502020204030204"/>
              </a:rPr>
              <a:t>2019</a:t>
            </a:r>
            <a:endParaRPr sz="2400" dirty="0">
              <a:latin typeface="Calibri" panose="020F0502020204030204"/>
              <a:cs typeface="Calibri" panose="020F0502020204030204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762125" y="765175"/>
            <a:ext cx="5619750" cy="576263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3. Materials </a:t>
            </a:r>
            <a:r>
              <a:rPr lang="en-GB" altLang="en-US" sz="2800" b="1" dirty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and Mix Design</a:t>
            </a:r>
          </a:p>
        </p:txBody>
      </p:sp>
      <p:sp>
        <p:nvSpPr>
          <p:cNvPr id="6" name="标题 1"/>
          <p:cNvSpPr txBox="1"/>
          <p:nvPr/>
        </p:nvSpPr>
        <p:spPr bwMode="auto">
          <a:xfrm>
            <a:off x="741363" y="1516063"/>
            <a:ext cx="2586037" cy="503237"/>
          </a:xfrm>
          <a:prstGeom prst="rect">
            <a:avLst/>
          </a:prstGeo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l">
              <a:defRPr/>
            </a:pPr>
            <a:r>
              <a:rPr lang="en-GB" altLang="en-US" sz="2400" b="1" kern="0" dirty="0" smtClean="0">
                <a:cs typeface="Arial" panose="020B0604020202020204" pitchFamily="34" charset="0"/>
              </a:rPr>
              <a:t>Pre-test at CBMA</a:t>
            </a:r>
          </a:p>
        </p:txBody>
      </p:sp>
      <p:sp>
        <p:nvSpPr>
          <p:cNvPr id="7" name="矩形 6"/>
          <p:cNvSpPr/>
          <p:nvPr/>
        </p:nvSpPr>
        <p:spPr>
          <a:xfrm>
            <a:off x="505983" y="4221363"/>
            <a:ext cx="7991045" cy="146193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5pPr>
          </a:lstStyle>
          <a:p>
            <a:pPr marL="466725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b="1" dirty="0" smtClean="0">
                <a:latin typeface="Arial" panose="020B0604020202020204" pitchFamily="34" charset="0"/>
              </a:rPr>
              <a:t>Compressive strength of cubic samples</a:t>
            </a:r>
            <a:r>
              <a:rPr lang="en-US" altLang="zh-CN" sz="1800" dirty="0" smtClean="0">
                <a:latin typeface="Arial" panose="020B0604020202020204" pitchFamily="34" charset="0"/>
              </a:rPr>
              <a:t> </a:t>
            </a:r>
            <a:endParaRPr lang="en-US" altLang="zh-CN" sz="1800" dirty="0" smtClean="0">
              <a:latin typeface="Arial" panose="020B0604020202020204" pitchFamily="34" charset="0"/>
            </a:endParaRPr>
          </a:p>
          <a:p>
            <a:pPr marL="715963" indent="-271463">
              <a:spcBef>
                <a:spcPct val="0"/>
              </a:spcBef>
              <a:spcAft>
                <a:spcPts val="600"/>
              </a:spcAft>
            </a:pPr>
            <a:r>
              <a:rPr lang="en-US" altLang="zh-CN" sz="1800" dirty="0" smtClean="0">
                <a:latin typeface="Arial" panose="020B0604020202020204" pitchFamily="34" charset="0"/>
              </a:rPr>
              <a:t>3 d compressive strength: 12.3 MPa</a:t>
            </a:r>
          </a:p>
          <a:p>
            <a:pPr marL="715963" indent="-271463">
              <a:spcBef>
                <a:spcPct val="0"/>
              </a:spcBef>
              <a:spcAft>
                <a:spcPts val="600"/>
              </a:spcAft>
            </a:pPr>
            <a:r>
              <a:rPr lang="en-US" altLang="zh-CN" sz="1800" dirty="0" smtClean="0">
                <a:latin typeface="Arial" panose="020B0604020202020204" pitchFamily="34" charset="0"/>
              </a:rPr>
              <a:t>7 d compressive strength: </a:t>
            </a:r>
            <a:r>
              <a:rPr lang="en-US" altLang="zh-CN" sz="1800" dirty="0" smtClean="0">
                <a:latin typeface="Arial" panose="020B0604020202020204" pitchFamily="34" charset="0"/>
              </a:rPr>
              <a:t>21.2 </a:t>
            </a:r>
            <a:r>
              <a:rPr lang="en-US" altLang="zh-CN" sz="1800" dirty="0" smtClean="0">
                <a:latin typeface="Arial" panose="020B0604020202020204" pitchFamily="34" charset="0"/>
              </a:rPr>
              <a:t>MPa</a:t>
            </a:r>
          </a:p>
          <a:p>
            <a:pPr marL="715963" indent="-271463">
              <a:spcBef>
                <a:spcPct val="0"/>
              </a:spcBef>
              <a:spcAft>
                <a:spcPts val="600"/>
              </a:spcAft>
            </a:pPr>
            <a:r>
              <a:rPr lang="en-US" altLang="zh-CN" sz="1800" dirty="0" smtClean="0">
                <a:latin typeface="Arial" panose="020B0604020202020204" pitchFamily="34" charset="0"/>
              </a:rPr>
              <a:t>28 </a:t>
            </a:r>
            <a:r>
              <a:rPr lang="en-US" altLang="zh-CN" sz="1800" dirty="0">
                <a:latin typeface="Arial" panose="020B0604020202020204" pitchFamily="34" charset="0"/>
              </a:rPr>
              <a:t>d compressive strength: </a:t>
            </a:r>
            <a:r>
              <a:rPr lang="en-US" altLang="zh-CN" sz="1800" dirty="0" smtClean="0">
                <a:latin typeface="Arial" panose="020B0604020202020204" pitchFamily="34" charset="0"/>
              </a:rPr>
              <a:t>TBD</a:t>
            </a:r>
            <a:endParaRPr lang="en-US" altLang="zh-CN" sz="1800" dirty="0">
              <a:latin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6451"/>
              </p:ext>
            </p:extLst>
          </p:nvPr>
        </p:nvGraphicFramePr>
        <p:xfrm>
          <a:off x="1042383" y="2868456"/>
          <a:ext cx="7548872" cy="1136808"/>
        </p:xfrm>
        <a:graphic>
          <a:graphicData uri="http://schemas.openxmlformats.org/drawingml/2006/table">
            <a:tbl>
              <a:tblPr/>
              <a:tblGrid>
                <a:gridCol w="865830"/>
                <a:gridCol w="481656"/>
                <a:gridCol w="834080"/>
                <a:gridCol w="1466985"/>
                <a:gridCol w="1692410"/>
                <a:gridCol w="1454793"/>
                <a:gridCol w="753118"/>
              </a:tblGrid>
              <a:tr h="715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Cement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sz="1600" b="1" kern="100" baseline="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w/c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endParaRPr lang="zh-CN" sz="1600" b="1" kern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zh-CN" sz="1600" b="1" kern="100" baseline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Fine aggregate</a:t>
                      </a:r>
                      <a:endParaRPr lang="zh-CN" sz="1600" b="1" kern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zh-CN" sz="1600" b="1" kern="100" baseline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Coarse aggregate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zh-CN" sz="1600" b="1" kern="100" baseline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Superplastizer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zh-CN" sz="1600" b="1" kern="100" baseline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Slump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(mm)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0.6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719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1162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505983" y="2142545"/>
            <a:ext cx="8226425" cy="4001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5pPr>
          </a:lstStyle>
          <a:p>
            <a:pPr marL="466725" lvl="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b="1" dirty="0" smtClean="0">
                <a:latin typeface="Arial" panose="020B0604020202020204" pitchFamily="34" charset="0"/>
              </a:rPr>
              <a:t>Mix proportion</a:t>
            </a:r>
            <a:endParaRPr lang="en-US" altLang="zh-CN" sz="1800" b="1" dirty="0">
              <a:latin typeface="Arial" panose="020B0604020202020204" pitchFamily="34" charset="0"/>
            </a:endParaRPr>
          </a:p>
        </p:txBody>
      </p:sp>
      <p:sp>
        <p:nvSpPr>
          <p:cNvPr id="10" name="矩形 11"/>
          <p:cNvSpPr>
            <a:spLocks noChangeArrowheads="1"/>
          </p:cNvSpPr>
          <p:nvPr/>
        </p:nvSpPr>
        <p:spPr bwMode="auto">
          <a:xfrm>
            <a:off x="2276865" y="2514182"/>
            <a:ext cx="50799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7 Mix proportion used in the pre-test at CBMA</a:t>
            </a:r>
            <a:endParaRPr lang="zh-CN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35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510084" y="2254870"/>
            <a:ext cx="8123833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71780" indent="-27178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CN" sz="2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 panose="020F0502020204030204" pitchFamily="34" charset="0"/>
              </a:rPr>
              <a:t>Plain </a:t>
            </a:r>
            <a:r>
              <a:rPr lang="en-US" altLang="zh-CN" sz="2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 panose="020F0502020204030204" pitchFamily="34" charset="0"/>
              </a:rPr>
              <a:t>concrete without reinforcement. </a:t>
            </a:r>
          </a:p>
          <a:p>
            <a:pPr marL="271780" indent="-27178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CN" sz="2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Number</a:t>
            </a:r>
            <a:r>
              <a:rPr lang="en-US" altLang="zh-CN" sz="2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en-US" altLang="zh-CN" sz="2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 least 3 </a:t>
            </a:r>
            <a:r>
              <a:rPr lang="en-US" altLang="zh-CN" sz="2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cubes and 9 </a:t>
            </a:r>
            <a:r>
              <a:rPr lang="en-US" altLang="zh-CN" sz="2000" b="1" dirty="0" smtClean="0">
                <a:ea typeface="+mn-ea"/>
                <a:cs typeface="Arial" panose="020B0604020202020204" pitchFamily="34" charset="0"/>
              </a:rPr>
              <a:t>prisms </a:t>
            </a:r>
            <a:r>
              <a:rPr lang="en-US" altLang="zh-CN" sz="2000" dirty="0" smtClean="0">
                <a:ea typeface="+mn-ea"/>
                <a:cs typeface="Arial" panose="020B0604020202020204" pitchFamily="34" charset="0"/>
              </a:rPr>
              <a:t>(</a:t>
            </a:r>
            <a:r>
              <a:rPr lang="en-US" altLang="zh-CN" sz="2000" dirty="0" smtClean="0">
                <a:ea typeface="+mn-ea"/>
                <a:cs typeface="Arial" panose="020B0604020202020204" pitchFamily="34" charset="0"/>
              </a:rPr>
              <a:t>100×100×300 mm</a:t>
            </a:r>
            <a:r>
              <a:rPr lang="en-US" altLang="zh-CN" sz="2000" baseline="30000" dirty="0" smtClean="0">
                <a:ea typeface="+mn-ea"/>
                <a:cs typeface="Arial" panose="020B0604020202020204" pitchFamily="34" charset="0"/>
              </a:rPr>
              <a:t>3</a:t>
            </a:r>
            <a:r>
              <a:rPr lang="en-US" altLang="zh-CN" sz="2000" dirty="0" smtClean="0">
                <a:ea typeface="+mn-ea"/>
                <a:cs typeface="Arial" panose="020B0604020202020204" pitchFamily="34" charset="0"/>
              </a:rPr>
              <a:t>) </a:t>
            </a:r>
            <a:r>
              <a:rPr lang="en-US" altLang="zh-CN" sz="2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</a:t>
            </a:r>
            <a:r>
              <a:rPr lang="en-US" altLang="zh-CN" sz="2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series. </a:t>
            </a:r>
            <a:r>
              <a:rPr lang="en-US" altLang="zh-CN" sz="2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height of the prisms is determined from stress analysis (See the next page). </a:t>
            </a:r>
            <a:endParaRPr lang="en-US" altLang="zh-CN" sz="2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Group I: 3 cubes for compressive strength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test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zh-CN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zh-CN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cc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Group II: 3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prisms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 for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compressive strength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altLang="zh-CN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US" altLang="zh-CN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cp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Group III: 3 for carbonation with </a:t>
            </a:r>
            <a:r>
              <a:rPr lang="en-US" altLang="zh-CN" dirty="0" smtClean="0">
                <a:cs typeface="Arial" panose="020B0604020202020204" pitchFamily="34" charset="0"/>
              </a:rPr>
              <a:t>the stress ratio 0.45 </a:t>
            </a:r>
            <a:r>
              <a:rPr lang="en-US" altLang="zh-CN" dirty="0">
                <a:cs typeface="Arial" panose="020B0604020202020204" pitchFamily="34" charset="0"/>
              </a:rPr>
              <a:t>and 3 for carbonation without 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load.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0" y="763588"/>
            <a:ext cx="5689600" cy="647700"/>
          </a:xfr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/>
          <a:lstStyle/>
          <a:p>
            <a:pPr eaLnBrk="1" latinLnBrk="1" hangingPunct="1">
              <a:defRPr/>
            </a:pPr>
            <a:r>
              <a:rPr lang="en-GB" altLang="en-US" sz="2800" b="1" kern="1200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4. Preparation </a:t>
            </a:r>
            <a:r>
              <a:rPr lang="en-GB" altLang="en-US" sz="2800" b="1" kern="1200" dirty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of Test Samples</a:t>
            </a:r>
          </a:p>
        </p:txBody>
      </p:sp>
      <p:sp>
        <p:nvSpPr>
          <p:cNvPr id="25604" name="标题 1"/>
          <p:cNvSpPr>
            <a:spLocks noGrp="1"/>
          </p:cNvSpPr>
          <p:nvPr>
            <p:ph type="title" idx="4294967295"/>
          </p:nvPr>
        </p:nvSpPr>
        <p:spPr>
          <a:xfrm>
            <a:off x="510085" y="1627581"/>
            <a:ext cx="3341586" cy="504825"/>
          </a:xfr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>
              <a:defRPr/>
            </a:pPr>
            <a:r>
              <a:rPr lang="en-GB" altLang="zh-CN" sz="2400" b="1" dirty="0">
                <a:cs typeface="Arial" panose="020B0604020202020204" pitchFamily="34" charset="0"/>
              </a:rPr>
              <a:t>4</a:t>
            </a:r>
            <a:r>
              <a:rPr lang="en-US" altLang="zh-CN" sz="2400" b="1" dirty="0">
                <a:cs typeface="Arial" panose="020B0604020202020204" pitchFamily="34" charset="0"/>
              </a:rPr>
              <a:t>.1 </a:t>
            </a:r>
            <a:r>
              <a:rPr lang="en-GB" altLang="en-US" sz="2400" b="1" dirty="0">
                <a:cs typeface="Arial" panose="020B0604020202020204" pitchFamily="34" charset="0"/>
              </a:rPr>
              <a:t>Concrete specimen </a:t>
            </a:r>
            <a:endParaRPr lang="zh-CN" altLang="en-US" sz="2400" b="1" dirty="0">
              <a:cs typeface="Arial" panose="020B0604020202020204" pitchFamily="34" charset="0"/>
            </a:endParaRPr>
          </a:p>
        </p:txBody>
      </p:sp>
      <p:sp>
        <p:nvSpPr>
          <p:cNvPr id="5" name="矩形 2"/>
          <p:cNvSpPr>
            <a:spLocks noChangeArrowheads="1"/>
          </p:cNvSpPr>
          <p:nvPr/>
        </p:nvSpPr>
        <p:spPr bwMode="auto">
          <a:xfrm>
            <a:off x="826284" y="5445924"/>
            <a:ext cx="7635687" cy="33855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zh-CN" sz="1600" i="1" dirty="0"/>
              <a:t>If </a:t>
            </a:r>
            <a:r>
              <a:rPr lang="en-US" altLang="zh-CN" sz="1600" i="1" dirty="0"/>
              <a:t>available, more specimens can be made for additional test.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 idx="4294967295"/>
          </p:nvPr>
        </p:nvSpPr>
        <p:spPr>
          <a:xfrm>
            <a:off x="356920" y="547086"/>
            <a:ext cx="3151838" cy="504825"/>
          </a:xfr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>
              <a:defRPr/>
            </a:pPr>
            <a:r>
              <a:rPr lang="en-GB" altLang="zh-CN" sz="2400" b="1" dirty="0">
                <a:cs typeface="Arial" panose="020B0604020202020204" pitchFamily="34" charset="0"/>
              </a:rPr>
              <a:t>4</a:t>
            </a:r>
            <a:r>
              <a:rPr lang="en-US" altLang="zh-CN" sz="2400" b="1" dirty="0">
                <a:cs typeface="Arial" panose="020B0604020202020204" pitchFamily="34" charset="0"/>
              </a:rPr>
              <a:t>.1 </a:t>
            </a:r>
            <a:r>
              <a:rPr lang="en-GB" altLang="en-US" sz="2400" b="1" dirty="0">
                <a:cs typeface="Arial" panose="020B0604020202020204" pitchFamily="34" charset="0"/>
              </a:rPr>
              <a:t>Concrete specimen </a:t>
            </a:r>
            <a:endParaRPr lang="zh-CN" altLang="en-US" sz="2400" b="1" dirty="0">
              <a:cs typeface="Arial" panose="020B0604020202020204" pitchFamily="34" charset="0"/>
            </a:endParaRPr>
          </a:p>
        </p:txBody>
      </p:sp>
      <p:graphicFrame>
        <p:nvGraphicFramePr>
          <p:cNvPr id="6" name="表格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597429"/>
              </p:ext>
            </p:extLst>
          </p:nvPr>
        </p:nvGraphicFramePr>
        <p:xfrm>
          <a:off x="177987" y="3623488"/>
          <a:ext cx="8786813" cy="291413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94342"/>
                <a:gridCol w="1008462"/>
                <a:gridCol w="1298962"/>
                <a:gridCol w="1249379"/>
                <a:gridCol w="1371199"/>
                <a:gridCol w="1464469"/>
              </a:tblGrid>
              <a:tr h="3387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Height </a:t>
                      </a: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prisms</a:t>
                      </a:r>
                      <a:r>
                        <a:rPr lang="zh-CN" altLang="en-US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(mm)</a:t>
                      </a:r>
                      <a:endParaRPr lang="en-US" altLang="zh-CN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 </a:t>
                      </a:r>
                      <a:endParaRPr lang="en-US" altLang="zh-CN" sz="1400" b="1" baseline="30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rgbClr val="FF3300"/>
                          </a:solidFill>
                        </a:rPr>
                        <a:t>300</a:t>
                      </a:r>
                      <a:endParaRPr lang="zh-CN" altLang="en-US" sz="1400" dirty="0">
                        <a:solidFill>
                          <a:srgbClr val="FF3300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350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8184">
                <a:tc>
                  <a:txBody>
                    <a:bodyPr/>
                    <a:lstStyle/>
                    <a:p>
                      <a:pPr marL="0" indent="0" algn="ctr"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Compression Damage </a:t>
                      </a:r>
                      <a:r>
                        <a:rPr lang="en-US" altLang="zh-CN" sz="1200" b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Nephogram</a:t>
                      </a:r>
                      <a:endParaRPr lang="en-US" altLang="zh-CN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(at 0.80 </a:t>
                      </a:r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stress </a:t>
                      </a:r>
                      <a:r>
                        <a:rPr lang="en-US" altLang="zh-CN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level</a:t>
                      </a:r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4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6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ct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altLang="zh-CN" sz="12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Height of the stress- uniformly distributed-area (mm)</a:t>
                      </a:r>
                      <a:endParaRPr lang="zh-CN" altLang="en-US" sz="12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4" marR="91434" marT="45733" marB="4573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4" marR="91434" marT="45733" marB="4573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rgbClr val="FF33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</a:t>
                      </a:r>
                      <a:endParaRPr lang="zh-CN" altLang="en-US" sz="1400" b="1" kern="1200" dirty="0">
                        <a:solidFill>
                          <a:srgbClr val="FF33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4" marR="91434" marT="45733" marB="4573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4" marR="91434" marT="45733" marB="45733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240</a:t>
                      </a:r>
                      <a:endParaRPr lang="zh-CN" altLang="en-US" sz="14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4" marR="91434" marT="45733" marB="45733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矩形 11"/>
          <p:cNvSpPr>
            <a:spLocks noChangeArrowheads="1"/>
          </p:cNvSpPr>
          <p:nvPr/>
        </p:nvSpPr>
        <p:spPr bwMode="auto">
          <a:xfrm>
            <a:off x="178594" y="3212901"/>
            <a:ext cx="87868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Stress analysis results of prisms with different height (cross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section 100×100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r>
              <a:rPr lang="en-US" altLang="zh-CN" sz="16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788758" y="4005264"/>
            <a:ext cx="6184400" cy="2016000"/>
            <a:chOff x="2788758" y="4005264"/>
            <a:chExt cx="6184400" cy="2016000"/>
          </a:xfrm>
        </p:grpSpPr>
        <p:pic>
          <p:nvPicPr>
            <p:cNvPr id="7" name="图片 5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6890" y="4761264"/>
              <a:ext cx="1008000" cy="126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图片 6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57913" y="4509264"/>
              <a:ext cx="972000" cy="151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图片 7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44305" y="4257264"/>
              <a:ext cx="1296000" cy="176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图片 26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8758" y="5013264"/>
              <a:ext cx="720000" cy="100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图片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6830" y="4005264"/>
              <a:ext cx="1466328" cy="20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304800" y="1173756"/>
            <a:ext cx="8768707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71780" indent="-27178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CN" sz="2000" b="1" dirty="0">
                <a:cs typeface="Arial" panose="020B0604020202020204" pitchFamily="34" charset="0"/>
              </a:rPr>
              <a:t>Specimens with dimension of 100×100×</a:t>
            </a:r>
            <a:r>
              <a:rPr lang="en-US" altLang="zh-CN" sz="2000" b="1" dirty="0">
                <a:solidFill>
                  <a:srgbClr val="FF0000"/>
                </a:solidFill>
                <a:cs typeface="Arial" panose="020B0604020202020204" pitchFamily="34" charset="0"/>
              </a:rPr>
              <a:t>300</a:t>
            </a:r>
            <a:r>
              <a:rPr lang="en-US" altLang="zh-CN" sz="2000" b="1" dirty="0">
                <a:cs typeface="Arial" panose="020B0604020202020204" pitchFamily="34" charset="0"/>
              </a:rPr>
              <a:t> mm</a:t>
            </a:r>
            <a:r>
              <a:rPr lang="en-US" altLang="zh-CN" sz="2000" b="1" baseline="30000" dirty="0">
                <a:cs typeface="Arial" panose="020B0604020202020204" pitchFamily="34" charset="0"/>
              </a:rPr>
              <a:t>3</a:t>
            </a:r>
            <a:r>
              <a:rPr lang="en-US" altLang="zh-CN" sz="2000" b="1" dirty="0">
                <a:cs typeface="Arial" panose="020B0604020202020204" pitchFamily="34" charset="0"/>
              </a:rPr>
              <a:t> is </a:t>
            </a:r>
            <a:r>
              <a:rPr lang="en-US" altLang="zh-CN" sz="2000" b="1" dirty="0" smtClean="0">
                <a:cs typeface="Arial" panose="020B0604020202020204" pitchFamily="34" charset="0"/>
              </a:rPr>
              <a:t>recommended.</a:t>
            </a:r>
            <a:endParaRPr lang="en-US" altLang="zh-CN" sz="2000" b="1" dirty="0">
              <a:cs typeface="Arial" panose="020B0604020202020204" pitchFamily="34" charset="0"/>
            </a:endParaRP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cs typeface="Arial" panose="020B0604020202020204" pitchFamily="34" charset="0"/>
              </a:rPr>
              <a:t>Meet the requirement of </a:t>
            </a:r>
            <a:r>
              <a:rPr lang="en-US" altLang="zh-CN" dirty="0"/>
              <a:t>height-to-width </a:t>
            </a:r>
            <a:r>
              <a:rPr lang="en-US" altLang="zh-CN" dirty="0" smtClean="0"/>
              <a:t>ratio.</a:t>
            </a:r>
            <a:endParaRPr lang="en-US" altLang="zh-CN" dirty="0" smtClean="0">
              <a:cs typeface="Arial" panose="020B0604020202020204" pitchFamily="34" charset="0"/>
            </a:endParaRP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Can get enough samples from the stress-uniformly distributed-area for the following testing and analysis after combined action.</a:t>
            </a:r>
            <a:endParaRPr lang="en-US" altLang="zh-CN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19250" y="763588"/>
            <a:ext cx="5689600" cy="647700"/>
          </a:xfr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/>
          <a:lstStyle/>
          <a:p>
            <a:pPr eaLnBrk="1" latinLnBrk="1" hangingPunct="1">
              <a:defRPr/>
            </a:pPr>
            <a:r>
              <a:rPr lang="en-GB" altLang="en-US" sz="2800" b="1" kern="1200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4. Preparation </a:t>
            </a:r>
            <a:r>
              <a:rPr lang="en-GB" altLang="en-US" sz="2800" b="1" kern="1200" dirty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of Test Samples</a:t>
            </a:r>
          </a:p>
        </p:txBody>
      </p:sp>
      <p:sp>
        <p:nvSpPr>
          <p:cNvPr id="9" name="TextBox 2"/>
          <p:cNvSpPr txBox="1">
            <a:spLocks noChangeArrowheads="1"/>
          </p:cNvSpPr>
          <p:nvPr/>
        </p:nvSpPr>
        <p:spPr bwMode="auto">
          <a:xfrm>
            <a:off x="754062" y="2360573"/>
            <a:ext cx="8139917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71780" indent="-27178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CN" sz="2000" b="1" dirty="0">
                <a:cs typeface="Arial" panose="020B0604020202020204" pitchFamily="34" charset="0"/>
              </a:rPr>
              <a:t>All </a:t>
            </a:r>
            <a:r>
              <a:rPr lang="en-US" altLang="zh-CN" sz="2000" b="1" dirty="0">
                <a:cs typeface="Arial" panose="020B0604020202020204" pitchFamily="34" charset="0"/>
              </a:rPr>
              <a:t>specimens are cast and compacted on a vibrating table in accordance with the procedure described in </a:t>
            </a:r>
            <a:r>
              <a:rPr lang="en-US" altLang="zh-CN" sz="2000" b="1" dirty="0" err="1">
                <a:cs typeface="Arial" panose="020B0604020202020204" pitchFamily="34" charset="0"/>
              </a:rPr>
              <a:t>pr</a:t>
            </a:r>
            <a:r>
              <a:rPr lang="en-US" altLang="zh-CN" sz="2000" b="1" dirty="0">
                <a:cs typeface="Arial" panose="020B0604020202020204" pitchFamily="34" charset="0"/>
              </a:rPr>
              <a:t> EN-ISO 2736/2. </a:t>
            </a:r>
          </a:p>
          <a:p>
            <a:pPr marL="271780" indent="-271780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CN" sz="2000" b="1" dirty="0">
                <a:cs typeface="Arial" panose="020B0604020202020204" pitchFamily="34" charset="0"/>
              </a:rPr>
              <a:t>Casting direction</a:t>
            </a:r>
            <a:r>
              <a:rPr lang="en-US" altLang="zh-CN" sz="2000" b="1" dirty="0">
                <a:cs typeface="Arial" panose="020B0604020202020204" pitchFamily="34" charset="0"/>
              </a:rPr>
              <a:t> </a:t>
            </a:r>
            <a:r>
              <a:rPr lang="en-US" altLang="zh-CN" sz="2000" b="1" dirty="0">
                <a:cs typeface="Arial" panose="020B0604020202020204" pitchFamily="34" charset="0"/>
              </a:rPr>
              <a:t>for the </a:t>
            </a:r>
            <a:r>
              <a:rPr lang="en-US" altLang="zh-CN" sz="2000" b="1" dirty="0">
                <a:cs typeface="Arial" panose="020B0604020202020204" pitchFamily="34" charset="0"/>
              </a:rPr>
              <a:t>prismatic </a:t>
            </a:r>
            <a:r>
              <a:rPr lang="en-US" altLang="zh-CN" sz="2000" b="1" dirty="0">
                <a:cs typeface="Arial" panose="020B0604020202020204" pitchFamily="34" charset="0"/>
              </a:rPr>
              <a:t>samples: horizontal.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 idx="4294967295"/>
          </p:nvPr>
        </p:nvSpPr>
        <p:spPr>
          <a:xfrm>
            <a:off x="754064" y="1700213"/>
            <a:ext cx="3601838" cy="504825"/>
          </a:xfr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>
              <a:defRPr/>
            </a:pPr>
            <a:r>
              <a:rPr lang="en-GB" altLang="zh-CN" sz="2400" b="1" dirty="0">
                <a:cs typeface="Arial" panose="020B0604020202020204" pitchFamily="34" charset="0"/>
              </a:rPr>
              <a:t>4</a:t>
            </a:r>
            <a:r>
              <a:rPr lang="en-US" altLang="zh-CN" sz="2400" b="1" dirty="0" smtClean="0">
                <a:cs typeface="Arial" panose="020B0604020202020204" pitchFamily="34" charset="0"/>
              </a:rPr>
              <a:t>.2 </a:t>
            </a:r>
            <a:r>
              <a:rPr lang="en-US" altLang="zh-CN" sz="24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Casting</a:t>
            </a:r>
            <a:endParaRPr lang="zh-CN" altLang="en-US" sz="24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矩形 14"/>
          <p:cNvSpPr>
            <a:spLocks noChangeArrowheads="1"/>
          </p:cNvSpPr>
          <p:nvPr/>
        </p:nvSpPr>
        <p:spPr bwMode="auto">
          <a:xfrm>
            <a:off x="934244" y="1486670"/>
            <a:ext cx="72755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9 Curing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process of the </a:t>
            </a: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concrete specimen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 each group</a:t>
            </a:r>
          </a:p>
        </p:txBody>
      </p:sp>
      <p:graphicFrame>
        <p:nvGraphicFramePr>
          <p:cNvPr id="17" name="Group 2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444938"/>
              </p:ext>
            </p:extLst>
          </p:nvPr>
        </p:nvGraphicFramePr>
        <p:xfrm>
          <a:off x="538163" y="1855596"/>
          <a:ext cx="8212135" cy="3662361"/>
        </p:xfrm>
        <a:graphic>
          <a:graphicData uri="http://schemas.openxmlformats.org/drawingml/2006/table">
            <a:tbl>
              <a:tblPr/>
              <a:tblGrid>
                <a:gridCol w="3025375"/>
                <a:gridCol w="1728920"/>
                <a:gridCol w="1728920"/>
                <a:gridCol w="1728920"/>
              </a:tblGrid>
              <a:tr h="43213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Procedure 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 the curing</a:t>
                      </a:r>
                      <a:endParaRPr lang="zh-CN" sz="1600" b="1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Group Ⅰ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Group Ⅱ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Group Ⅲ</a:t>
                      </a:r>
                      <a:endParaRPr 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183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Test aim for each 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group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cubes for compressive strength test (</a:t>
                      </a:r>
                      <a:r>
                        <a:rPr lang="en-US" altLang="zh-CN" sz="16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1600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cc</a:t>
                      </a:r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prisms for compressive strength test (</a:t>
                      </a:r>
                      <a:r>
                        <a:rPr lang="en-US" altLang="zh-CN" sz="16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altLang="zh-CN" sz="1600" i="1" baseline="-25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cp</a:t>
                      </a:r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for carbonation test with and without load</a:t>
                      </a: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79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Curing in the </a:t>
                      </a:r>
                      <a:r>
                        <a:rPr lang="en-US" sz="1600" kern="100" dirty="0" err="1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moulds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air temperature of 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 (±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℃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covering with a plastic sheet.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57150"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 day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 day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 day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26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saturated Ca(OH)</a:t>
                      </a:r>
                      <a:r>
                        <a:rPr lang="en-US" sz="1600" kern="100" baseline="-250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solution 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at 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20 (±2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℃.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days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 days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 days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2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climate chamber at 20 (±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2)</a:t>
                      </a:r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℃</a:t>
                      </a:r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and 65 (±5) % RH. 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 days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 days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21 days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 carbonation chamber at 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predefined</a:t>
                      </a:r>
                      <a:r>
                        <a:rPr lang="en-US" sz="1600" kern="100" baseline="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en-US" sz="1600" kern="100" baseline="-250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concentration, 20 </a:t>
                      </a:r>
                      <a:r>
                        <a:rPr lang="en-GB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℃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 (±5) % </a:t>
                      </a: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RH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--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--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28 days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3" marR="6858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538163" y="5665300"/>
            <a:ext cx="8212134" cy="107721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US" altLang="zh-CN" sz="1600" i="1" dirty="0" smtClean="0"/>
              <a:t>In </a:t>
            </a:r>
            <a:r>
              <a:rPr lang="en-US" altLang="zh-CN" sz="1600" i="1" dirty="0"/>
              <a:t>the second round of comparative test, CEM III/B (or CEM I + Fly ash) concrete will be </a:t>
            </a:r>
            <a:r>
              <a:rPr lang="en-US" altLang="zh-CN" sz="1600" i="1" dirty="0" smtClean="0"/>
              <a:t>tested. For </a:t>
            </a:r>
            <a:r>
              <a:rPr lang="en-US" altLang="zh-CN" sz="1600" i="1" dirty="0"/>
              <a:t>CEM III/B(or CEM I + Fly ash) concrete, longer </a:t>
            </a:r>
            <a:r>
              <a:rPr lang="en-US" altLang="zh-CN" sz="1600" i="1" dirty="0"/>
              <a:t>curing period </a:t>
            </a:r>
            <a:r>
              <a:rPr lang="en-US" altLang="zh-CN" sz="1600" i="1" dirty="0"/>
              <a:t>is needed before carbonation test, i.e. </a:t>
            </a:r>
            <a:r>
              <a:rPr lang="en-US" altLang="zh-CN" sz="1600" i="1" dirty="0"/>
              <a:t>7d of optimal curing in saturated Ca(OH)</a:t>
            </a:r>
            <a:r>
              <a:rPr lang="en-US" altLang="zh-CN" sz="1600" i="1" baseline="-25000" dirty="0"/>
              <a:t>2</a:t>
            </a:r>
            <a:r>
              <a:rPr lang="en-US" altLang="zh-CN" sz="1600" i="1" dirty="0"/>
              <a:t> solution (lime water) followed by 84 days of curing at </a:t>
            </a:r>
            <a:r>
              <a:rPr lang="en-US" altLang="zh-CN" sz="1600" i="1" dirty="0" err="1"/>
              <a:t>at</a:t>
            </a:r>
            <a:r>
              <a:rPr lang="en-US" altLang="zh-CN" sz="1600" i="1" dirty="0"/>
              <a:t> 20 (±2) ℃ and 65 (±5) % RH.</a:t>
            </a:r>
            <a:endParaRPr lang="en-US" altLang="zh-CN" sz="1600" i="1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466119" y="907251"/>
            <a:ext cx="1656759" cy="504825"/>
          </a:xfrm>
          <a:prstGeom prst="rect">
            <a:avLst/>
          </a:prstGeo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l">
              <a:defRPr/>
            </a:pPr>
            <a:r>
              <a:rPr lang="en-GB" altLang="zh-CN" sz="2400" b="1" kern="0" dirty="0">
                <a:cs typeface="Arial" panose="020B0604020202020204" pitchFamily="34" charset="0"/>
              </a:rPr>
              <a:t>4</a:t>
            </a:r>
            <a:r>
              <a:rPr lang="en-US" altLang="zh-CN" sz="2400" b="1" kern="0" dirty="0" smtClean="0">
                <a:cs typeface="Arial" panose="020B0604020202020204" pitchFamily="34" charset="0"/>
              </a:rPr>
              <a:t>.3 </a:t>
            </a:r>
            <a:r>
              <a:rPr lang="en-GB" altLang="en-US" sz="2400" b="1" kern="0" dirty="0" smtClean="0">
                <a:cs typeface="Arial" panose="020B0604020202020204" pitchFamily="34" charset="0"/>
              </a:rPr>
              <a:t>C</a:t>
            </a:r>
            <a:r>
              <a:rPr lang="en-US" altLang="zh-CN" sz="2400" b="1" kern="0" dirty="0" err="1" smtClean="0">
                <a:cs typeface="Arial" panose="020B0604020202020204" pitchFamily="34" charset="0"/>
              </a:rPr>
              <a:t>uring</a:t>
            </a:r>
            <a:endParaRPr lang="zh-CN" altLang="en-US" sz="2400" b="1" kern="0" dirty="0"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78812" y="188112"/>
            <a:ext cx="5689600" cy="647700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  <a:extLst/>
        </p:spPr>
        <p:txBody>
          <a:bodyPr vert="horz" wrap="none" lIns="91440" tIns="45720" rIns="91440" bIns="45720" numCol="1" anchor="ctr" anchorCtr="0" compatLnSpc="1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kern="120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4. Preparation of Test Samples</a:t>
            </a:r>
            <a:endParaRPr lang="en-GB" altLang="en-US" sz="2800" b="1" kern="1200" dirty="0">
              <a:latin typeface="Arial" panose="020B0604020202020204" pitchFamily="34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6119" y="1997839"/>
            <a:ext cx="821176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780" indent="-27178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CN" sz="2000" b="1" dirty="0">
                <a:cs typeface="Arial" panose="020B0604020202020204" pitchFamily="34" charset="0"/>
              </a:rPr>
              <a:t>For the loaded specimens (3 specimens in Group III</a:t>
            </a:r>
            <a:r>
              <a:rPr lang="en-US" altLang="zh-CN" sz="2000" b="1" dirty="0">
                <a:cs typeface="Arial" panose="020B0604020202020204" pitchFamily="34" charset="0"/>
              </a:rPr>
              <a:t>) 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Smooth </a:t>
            </a:r>
            <a:r>
              <a:rPr lang="en-US" altLang="zh-CN" dirty="0">
                <a:cs typeface="Arial" panose="020B0604020202020204" pitchFamily="34" charset="0"/>
              </a:rPr>
              <a:t>the </a:t>
            </a:r>
            <a:r>
              <a:rPr lang="en-US" altLang="zh-CN" dirty="0">
                <a:cs typeface="Arial" panose="020B0604020202020204" pitchFamily="34" charset="0"/>
              </a:rPr>
              <a:t>middle of the upper and lower </a:t>
            </a:r>
            <a:r>
              <a:rPr lang="en-US" altLang="zh-CN" dirty="0" smtClean="0">
                <a:cs typeface="Arial" panose="020B0604020202020204" pitchFamily="34" charset="0"/>
              </a:rPr>
              <a:t>surfaces </a:t>
            </a:r>
            <a:r>
              <a:rPr lang="en-US" altLang="zh-CN" dirty="0">
                <a:cs typeface="Arial" panose="020B0604020202020204" pitchFamily="34" charset="0"/>
              </a:rPr>
              <a:t>for pasting the strain gauges.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cs typeface="Arial" panose="020B0604020202020204" pitchFamily="34" charset="0"/>
              </a:rPr>
              <a:t>Fix the </a:t>
            </a:r>
            <a:r>
              <a:rPr lang="en-US" altLang="zh-CN" dirty="0">
                <a:cs typeface="Arial" panose="020B0604020202020204" pitchFamily="34" charset="0"/>
              </a:rPr>
              <a:t>strain </a:t>
            </a:r>
            <a:r>
              <a:rPr lang="en-US" altLang="zh-CN" dirty="0">
                <a:cs typeface="Arial" panose="020B0604020202020204" pitchFamily="34" charset="0"/>
              </a:rPr>
              <a:t>gauges</a:t>
            </a:r>
            <a:r>
              <a:rPr lang="en-US" altLang="zh-CN" dirty="0">
                <a:cs typeface="Arial" panose="020B0604020202020204" pitchFamily="34" charset="0"/>
              </a:rPr>
              <a:t> symmetrically </a:t>
            </a:r>
            <a:r>
              <a:rPr lang="en-US" altLang="zh-CN" dirty="0">
                <a:cs typeface="Arial" panose="020B0604020202020204" pitchFamily="34" charset="0"/>
              </a:rPr>
              <a:t>in the middle of the both sides on the purpose of </a:t>
            </a:r>
            <a:r>
              <a:rPr lang="en-US" altLang="zh-CN" dirty="0">
                <a:cs typeface="Arial" panose="020B0604020202020204" pitchFamily="34" charset="0"/>
              </a:rPr>
              <a:t>monitoring the strain of the </a:t>
            </a:r>
            <a:r>
              <a:rPr lang="en-US" altLang="zh-CN" dirty="0">
                <a:cs typeface="Arial" panose="020B0604020202020204" pitchFamily="34" charset="0"/>
              </a:rPr>
              <a:t>specimen</a:t>
            </a:r>
            <a:r>
              <a:rPr lang="en-US" altLang="zh-CN" dirty="0" smtClean="0">
                <a:cs typeface="Arial" panose="020B0604020202020204" pitchFamily="34" charset="0"/>
              </a:rPr>
              <a:t>.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Cover the </a:t>
            </a:r>
            <a:r>
              <a:rPr lang="en-US" altLang="zh-CN" dirty="0">
                <a:cs typeface="Arial" panose="020B0604020202020204" pitchFamily="34" charset="0"/>
              </a:rPr>
              <a:t>two surfaces with 2 layers of aluminum foil</a:t>
            </a:r>
            <a:r>
              <a:rPr lang="en-US" altLang="zh-CN" dirty="0" smtClean="0">
                <a:cs typeface="Arial" panose="020B0604020202020204" pitchFamily="34" charset="0"/>
              </a:rPr>
              <a:t>.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cs typeface="Arial" panose="020B0604020202020204" pitchFamily="34" charset="0"/>
              </a:rPr>
              <a:t>Apply the compressive load with the loading </a:t>
            </a:r>
            <a:r>
              <a:rPr lang="en-US" altLang="zh-CN" dirty="0" smtClean="0">
                <a:cs typeface="Arial" panose="020B0604020202020204" pitchFamily="34" charset="0"/>
              </a:rPr>
              <a:t>set-ups.</a:t>
            </a:r>
          </a:p>
          <a:p>
            <a:pPr marL="271780" indent="-271780" algn="just" eaLnBrk="1" hangingPunct="1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altLang="zh-CN" sz="2000" b="1" dirty="0">
                <a:cs typeface="Arial" panose="020B0604020202020204" pitchFamily="34" charset="0"/>
              </a:rPr>
              <a:t>For the loaded specimens (3 specimens in Group III) 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cs typeface="Arial" panose="020B0604020202020204" pitchFamily="34" charset="0"/>
              </a:rPr>
              <a:t>Cover </a:t>
            </a:r>
            <a:r>
              <a:rPr lang="en-US" altLang="zh-CN" dirty="0" smtClean="0">
                <a:cs typeface="Arial" panose="020B0604020202020204" pitchFamily="34" charset="0"/>
              </a:rPr>
              <a:t>the upper </a:t>
            </a:r>
            <a:r>
              <a:rPr lang="en-US" altLang="zh-CN" dirty="0">
                <a:cs typeface="Arial" panose="020B0604020202020204" pitchFamily="34" charset="0"/>
              </a:rPr>
              <a:t>and lower </a:t>
            </a:r>
            <a:r>
              <a:rPr lang="en-US" altLang="zh-CN" dirty="0" smtClean="0">
                <a:cs typeface="Arial" panose="020B0604020202020204" pitchFamily="34" charset="0"/>
              </a:rPr>
              <a:t>surfaces </a:t>
            </a:r>
            <a:r>
              <a:rPr lang="en-US" altLang="zh-CN" dirty="0">
                <a:cs typeface="Arial" panose="020B0604020202020204" pitchFamily="34" charset="0"/>
              </a:rPr>
              <a:t>with 2 layers of aluminum </a:t>
            </a:r>
            <a:r>
              <a:rPr lang="en-US" altLang="zh-CN" dirty="0" smtClean="0">
                <a:cs typeface="Arial" panose="020B0604020202020204" pitchFamily="34" charset="0"/>
              </a:rPr>
              <a:t>foil.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Leave the other 2 </a:t>
            </a:r>
            <a:r>
              <a:rPr lang="en-US" altLang="zh-CN" dirty="0">
                <a:cs typeface="Arial" panose="020B0604020202020204" pitchFamily="34" charset="0"/>
              </a:rPr>
              <a:t>opposite </a:t>
            </a:r>
            <a:r>
              <a:rPr lang="en-US" altLang="zh-CN" dirty="0" err="1">
                <a:cs typeface="Arial" panose="020B0604020202020204" pitchFamily="34" charset="0"/>
              </a:rPr>
              <a:t>demoulded</a:t>
            </a:r>
            <a:r>
              <a:rPr lang="en-US" altLang="zh-CN" dirty="0">
                <a:cs typeface="Arial" panose="020B0604020202020204" pitchFamily="34" charset="0"/>
              </a:rPr>
              <a:t> surfaces </a:t>
            </a:r>
            <a:r>
              <a:rPr lang="en-US" altLang="zh-CN" dirty="0" smtClean="0">
                <a:cs typeface="Arial" panose="020B0604020202020204" pitchFamily="34" charset="0"/>
              </a:rPr>
              <a:t>open for </a:t>
            </a:r>
            <a:r>
              <a:rPr lang="en-US" altLang="zh-CN" dirty="0">
                <a:cs typeface="Arial" panose="020B0604020202020204" pitchFamily="34" charset="0"/>
              </a:rPr>
              <a:t>CO</a:t>
            </a:r>
            <a:r>
              <a:rPr lang="en-US" altLang="zh-CN" baseline="-25000" dirty="0">
                <a:cs typeface="Arial" panose="020B0604020202020204" pitchFamily="34" charset="0"/>
              </a:rPr>
              <a:t>2</a:t>
            </a:r>
            <a:r>
              <a:rPr lang="en-US" altLang="zh-CN" dirty="0">
                <a:cs typeface="Arial" panose="020B0604020202020204" pitchFamily="34" charset="0"/>
              </a:rPr>
              <a:t> ingress.  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466119" y="1195383"/>
            <a:ext cx="2665221" cy="504825"/>
          </a:xfrm>
          <a:prstGeom prst="rect">
            <a:avLst/>
          </a:prstGeo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l">
              <a:defRPr/>
            </a:pPr>
            <a:r>
              <a:rPr lang="en-GB" altLang="zh-CN" sz="2400" b="1" kern="0" dirty="0">
                <a:cs typeface="Arial" panose="020B0604020202020204" pitchFamily="34" charset="0"/>
              </a:rPr>
              <a:t>4</a:t>
            </a:r>
            <a:r>
              <a:rPr lang="en-US" altLang="zh-CN" sz="2400" b="1" kern="0" dirty="0">
                <a:cs typeface="Arial" panose="020B0604020202020204" pitchFamily="34" charset="0"/>
              </a:rPr>
              <a:t>.4 Preconditioning  </a:t>
            </a:r>
            <a:endParaRPr lang="zh-CN" altLang="en-US" sz="2400" b="1" kern="0" dirty="0"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78812" y="188112"/>
            <a:ext cx="5689600" cy="647700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  <a:extLst/>
        </p:spPr>
        <p:txBody>
          <a:bodyPr vert="horz" wrap="none" lIns="91440" tIns="45720" rIns="91440" bIns="45720" numCol="1" anchor="ctr" anchorCtr="0" compatLnSpc="1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kern="120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4. Preparation of Test Samples</a:t>
            </a:r>
            <a:endParaRPr lang="en-GB" altLang="en-US" sz="2800" b="1" kern="1200" dirty="0">
              <a:latin typeface="Arial" panose="020B0604020202020204" pitchFamily="34" charset="0"/>
              <a:ea typeface="Gulim" panose="020B0600000101010101" pitchFamily="34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7021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547813" y="549275"/>
            <a:ext cx="5761037" cy="503238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GB" altLang="en-US" sz="2800" b="1" dirty="0" smtClean="0">
                <a:ea typeface="Gulim" panose="020B0600000101010101" pitchFamily="34" charset="-127"/>
                <a:cs typeface="Arial" panose="020B0604020202020204" pitchFamily="34" charset="0"/>
                <a:sym typeface="Calibri" panose="020F0502020204030204" pitchFamily="34" charset="0"/>
              </a:rPr>
              <a:t>5. </a:t>
            </a:r>
            <a:r>
              <a:rPr lang="en-US" altLang="en-US" sz="2800" b="1" dirty="0" smtClean="0">
                <a:ea typeface="Gulim" panose="020B0600000101010101" pitchFamily="34" charset="-127"/>
                <a:cs typeface="Arial" panose="020B0604020202020204" pitchFamily="34" charset="0"/>
                <a:sym typeface="Calibri" panose="020F0502020204030204" pitchFamily="34" charset="0"/>
              </a:rPr>
              <a:t>Test Procedure</a:t>
            </a:r>
            <a:endParaRPr lang="en-US" altLang="en-US" sz="2800" b="1" dirty="0">
              <a:ea typeface="Gulim" panose="020B0600000101010101" pitchFamily="34" charset="-127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466120" y="1484109"/>
            <a:ext cx="8211762" cy="2354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47675" indent="-447675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AutoNum type="arabicParenBoth"/>
              <a:tabLst>
                <a:tab pos="361950" algn="l"/>
              </a:tabLst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For Grou</a:t>
            </a:r>
            <a:r>
              <a:rPr lang="en-US" altLang="zh-CN" dirty="0" smtClean="0">
                <a:cs typeface="Arial" panose="020B0604020202020204" pitchFamily="34" charset="0"/>
              </a:rPr>
              <a:t>p I, </a:t>
            </a:r>
            <a:r>
              <a:rPr lang="en-US" altLang="zh-CN" dirty="0" smtClean="0">
                <a:cs typeface="Arial" panose="020B0604020202020204" pitchFamily="34" charset="0"/>
              </a:rPr>
              <a:t>test the 28 d compressive strength of cubes </a:t>
            </a:r>
            <a:r>
              <a:rPr lang="en-US" altLang="zh-CN" dirty="0">
                <a:cs typeface="Arial" panose="020B0604020202020204" pitchFamily="34" charset="0"/>
              </a:rPr>
              <a:t>(</a:t>
            </a:r>
            <a:r>
              <a:rPr lang="en-US" altLang="zh-CN" i="1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f</a:t>
            </a:r>
            <a:r>
              <a:rPr lang="en-US" altLang="zh-CN" i="1" baseline="-25000" dirty="0" err="1" smtClean="0">
                <a:solidFill>
                  <a:srgbClr val="000000"/>
                </a:solidFill>
                <a:cs typeface="Arial" panose="020B0604020202020204" pitchFamily="34" charset="0"/>
              </a:rPr>
              <a:t>cc</a:t>
            </a:r>
            <a:r>
              <a:rPr lang="en-US" altLang="zh-CN" dirty="0" smtClean="0">
                <a:solidFill>
                  <a:srgbClr val="000000"/>
                </a:solidFill>
                <a:cs typeface="Arial" panose="020B0604020202020204" pitchFamily="34" charset="0"/>
              </a:rPr>
              <a:t>).</a:t>
            </a:r>
            <a:r>
              <a:rPr lang="en-US" altLang="zh-CN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447675" indent="-447675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Tx/>
              <a:buAutoNum type="arabicParenBoth"/>
              <a:tabLst>
                <a:tab pos="361950" algn="l"/>
              </a:tabLst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For Group II, test </a:t>
            </a:r>
            <a:r>
              <a:rPr lang="en-US" altLang="zh-CN" dirty="0">
                <a:cs typeface="Arial" panose="020B0604020202020204" pitchFamily="34" charset="0"/>
              </a:rPr>
              <a:t>the </a:t>
            </a:r>
            <a:r>
              <a:rPr lang="en-US" altLang="zh-CN" dirty="0" smtClean="0">
                <a:cs typeface="Arial" panose="020B0604020202020204" pitchFamily="34" charset="0"/>
              </a:rPr>
              <a:t>compressive </a:t>
            </a:r>
            <a:r>
              <a:rPr lang="en-US" altLang="zh-CN" dirty="0">
                <a:cs typeface="Arial" panose="020B0604020202020204" pitchFamily="34" charset="0"/>
              </a:rPr>
              <a:t>strength of </a:t>
            </a:r>
            <a:r>
              <a:rPr lang="en-US" altLang="zh-CN" dirty="0" smtClean="0">
                <a:cs typeface="Arial" panose="020B0604020202020204" pitchFamily="34" charset="0"/>
              </a:rPr>
              <a:t>prisms (</a:t>
            </a:r>
            <a:r>
              <a:rPr lang="en-US" altLang="zh-CN" i="1" dirty="0" err="1" smtClean="0">
                <a:cs typeface="Arial" panose="020B0604020202020204" pitchFamily="34" charset="0"/>
              </a:rPr>
              <a:t>f</a:t>
            </a:r>
            <a:r>
              <a:rPr lang="en-US" altLang="zh-CN" i="1" baseline="-25000" dirty="0" err="1" smtClean="0">
                <a:cs typeface="Arial" panose="020B0604020202020204" pitchFamily="34" charset="0"/>
              </a:rPr>
              <a:t>cp</a:t>
            </a:r>
            <a:r>
              <a:rPr lang="en-US" altLang="zh-CN" dirty="0" smtClean="0">
                <a:cs typeface="Arial" panose="020B0604020202020204" pitchFamily="34" charset="0"/>
              </a:rPr>
              <a:t>)</a:t>
            </a:r>
            <a:r>
              <a:rPr lang="en-US" altLang="zh-CN" dirty="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dirty="0" smtClean="0">
                <a:cs typeface="Arial" panose="020B0604020202020204" pitchFamily="34" charset="0"/>
              </a:rPr>
              <a:t>.</a:t>
            </a:r>
            <a:endParaRPr lang="en-US" altLang="zh-CN" dirty="0" smtClean="0">
              <a:cs typeface="Arial" panose="020B0604020202020204" pitchFamily="34" charset="0"/>
            </a:endParaRPr>
          </a:p>
          <a:p>
            <a:pPr marL="447675" indent="-447675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AutoNum type="arabicParenBoth"/>
              <a:tabLst>
                <a:tab pos="361950" algn="l"/>
              </a:tabLst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Put </a:t>
            </a:r>
            <a:r>
              <a:rPr lang="en-US" altLang="zh-CN" dirty="0" smtClean="0">
                <a:cs typeface="Arial" panose="020B0604020202020204" pitchFamily="34" charset="0"/>
              </a:rPr>
              <a:t>all the </a:t>
            </a:r>
            <a:r>
              <a:rPr lang="en-US" altLang="zh-CN" dirty="0" smtClean="0">
                <a:cs typeface="Arial" panose="020B0604020202020204" pitchFamily="34" charset="0"/>
              </a:rPr>
              <a:t>specimens of Group III (after preconditioning) </a:t>
            </a:r>
            <a:r>
              <a:rPr lang="en-US" altLang="zh-CN" dirty="0" smtClean="0">
                <a:cs typeface="Arial" panose="020B0604020202020204" pitchFamily="34" charset="0"/>
              </a:rPr>
              <a:t>in the carbonation device till the carbonation duration.</a:t>
            </a:r>
          </a:p>
          <a:p>
            <a:pPr marL="447675" indent="-447675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AutoNum type="arabicParenBoth"/>
              <a:tabLst>
                <a:tab pos="361950" algn="l"/>
              </a:tabLst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Test the </a:t>
            </a:r>
            <a:r>
              <a:rPr lang="en-US" altLang="zh-CN" dirty="0">
                <a:cs typeface="Arial" panose="020B0604020202020204" pitchFamily="34" charset="0"/>
              </a:rPr>
              <a:t>28 </a:t>
            </a:r>
            <a:r>
              <a:rPr lang="en-US" altLang="zh-CN" dirty="0" smtClean="0">
                <a:cs typeface="Arial" panose="020B0604020202020204" pitchFamily="34" charset="0"/>
              </a:rPr>
              <a:t>d </a:t>
            </a:r>
            <a:r>
              <a:rPr lang="en-US" altLang="zh-CN" dirty="0" smtClean="0">
                <a:cs typeface="Arial" panose="020B0604020202020204" pitchFamily="34" charset="0"/>
              </a:rPr>
              <a:t>carbonation </a:t>
            </a:r>
            <a:r>
              <a:rPr lang="en-US" altLang="zh-CN" dirty="0">
                <a:cs typeface="Arial" panose="020B0604020202020204" pitchFamily="34" charset="0"/>
              </a:rPr>
              <a:t>depth </a:t>
            </a:r>
            <a:r>
              <a:rPr lang="en-US" altLang="zh-CN" dirty="0" smtClean="0">
                <a:cs typeface="Arial" panose="020B0604020202020204" pitchFamily="34" charset="0"/>
              </a:rPr>
              <a:t>of the </a:t>
            </a:r>
            <a:r>
              <a:rPr lang="en-US" altLang="zh-CN" dirty="0" smtClean="0">
                <a:cs typeface="Arial" panose="020B0604020202020204" pitchFamily="34" charset="0"/>
              </a:rPr>
              <a:t>specimens (See the next page).</a:t>
            </a:r>
            <a:endParaRPr lang="en-US" altLang="zh-CN" dirty="0" smtClean="0">
              <a:cs typeface="Arial" panose="020B0604020202020204" pitchFamily="34" charset="0"/>
            </a:endParaRPr>
          </a:p>
        </p:txBody>
      </p:sp>
      <p:sp>
        <p:nvSpPr>
          <p:cNvPr id="9" name="矩形 2"/>
          <p:cNvSpPr>
            <a:spLocks noChangeArrowheads="1"/>
          </p:cNvSpPr>
          <p:nvPr/>
        </p:nvSpPr>
        <p:spPr bwMode="auto">
          <a:xfrm>
            <a:off x="466120" y="4509495"/>
            <a:ext cx="8212134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spcAft>
                <a:spcPts val="600"/>
              </a:spcAft>
            </a:pPr>
            <a:r>
              <a:rPr lang="en-US" altLang="zh-CN" sz="1600" i="1" dirty="0"/>
              <a:t>In </a:t>
            </a:r>
            <a:r>
              <a:rPr lang="en-US" altLang="zh-CN" sz="1600" i="1" dirty="0"/>
              <a:t>the second round of comparative test, additional tests can be done to investigate the loading-induced damage on the micro-scale, changes in chemical composition due to carbonation, etc</a:t>
            </a:r>
            <a:r>
              <a:rPr lang="en-US" altLang="zh-CN" sz="1600" i="1" dirty="0" smtClean="0"/>
              <a:t>.</a:t>
            </a:r>
            <a:endParaRPr lang="en-US" altLang="zh-CN" sz="16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47813" y="549275"/>
            <a:ext cx="5761037" cy="503238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en-GB" altLang="en-US" sz="2800" b="1" dirty="0" smtClean="0">
                <a:ea typeface="Gulim" panose="020B0600000101010101" pitchFamily="34" charset="-127"/>
                <a:cs typeface="Arial" panose="020B0604020202020204" pitchFamily="34" charset="0"/>
                <a:sym typeface="Calibri" panose="020F0502020204030204" pitchFamily="34" charset="0"/>
              </a:rPr>
              <a:t>5. </a:t>
            </a:r>
            <a:r>
              <a:rPr lang="en-US" altLang="en-US" sz="2800" b="1" dirty="0" smtClean="0">
                <a:ea typeface="Gulim" panose="020B0600000101010101" pitchFamily="34" charset="-127"/>
                <a:cs typeface="Arial" panose="020B0604020202020204" pitchFamily="34" charset="0"/>
                <a:sym typeface="Calibri" panose="020F0502020204030204" pitchFamily="34" charset="0"/>
              </a:rPr>
              <a:t>Test Procedure</a:t>
            </a:r>
            <a:endParaRPr lang="en-US" altLang="en-US" sz="2800" b="1" dirty="0">
              <a:ea typeface="Gulim" panose="020B0600000101010101" pitchFamily="34" charset="-127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56690" y="1772241"/>
            <a:ext cx="8121191" cy="2646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  <a:defRPr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Split the </a:t>
            </a:r>
            <a:r>
              <a:rPr lang="en-US" altLang="zh-CN" dirty="0" smtClean="0">
                <a:cs typeface="Arial" panose="020B0604020202020204" pitchFamily="34" charset="0"/>
              </a:rPr>
              <a:t>concrete prisms from the middle of the specimens.</a:t>
            </a:r>
            <a:endParaRPr lang="en-US" altLang="zh-CN" dirty="0" smtClean="0">
              <a:cs typeface="Arial" panose="020B0604020202020204" pitchFamily="34" charset="0"/>
            </a:endParaRP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  <a:defRPr/>
            </a:pPr>
            <a:r>
              <a:rPr lang="de-DE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Spray with indicator solution of 1% phenolphthalein in 80% ethyl alcohol.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  <a:defRPr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After 30 seconds, determine the carbonation depth of the every 10mm ascertained by the parallel lines drawn at first.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  <a:defRPr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Take the average as the carbonation depth of the specimen.</a:t>
            </a:r>
          </a:p>
          <a:p>
            <a: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  <a:defRPr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Take the average carbonation depth of 3 specimens as the carbonation depth.</a:t>
            </a:r>
            <a:endParaRPr lang="en-US" altLang="zh-CN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466119" y="5013726"/>
                <a:ext cx="7707531" cy="9798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28663" indent="-285750">
                  <a:buFont typeface="Arial" panose="020B0604020202020204" pitchFamily="34" charset="0"/>
                  <a:buChar char="•"/>
                  <a:defRPr/>
                </a:pP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altLang="zh-CN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barPr>
                      <m:e>
                        <m:r>
                          <m:rPr>
                            <m:nor/>
                          </m:rPr>
                          <a:rPr lang="en-US" altLang="zh-CN" i="1" dirty="0">
                            <a:latin typeface="Times New Roman" pitchFamily="18" charset="0"/>
                            <a:cs typeface="Times New Roman" pitchFamily="18" charset="0"/>
                          </a:rPr>
                          <m:t>d</m:t>
                        </m:r>
                        <m:r>
                          <a:rPr lang="en-US" altLang="zh-CN" b="0" i="1" baseline="-25000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𝑡</m:t>
                        </m:r>
                      </m:e>
                    </m:bar>
                  </m:oMath>
                </a14:m>
                <a:r>
                  <a:rPr lang="en-US" altLang="zh-CN" dirty="0" smtClean="0"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altLang="zh-CN" dirty="0">
                    <a:latin typeface="Times New Roman" pitchFamily="18" charset="0"/>
                    <a:cs typeface="Times New Roman" pitchFamily="18" charset="0"/>
                  </a:rPr>
                  <a:t>the average carbonation depth after carbonation;</a:t>
                </a:r>
                <a:endParaRPr lang="zh-CN" altLang="zh-CN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728663" indent="-285750"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altLang="zh-CN" i="1" baseline="-25000" dirty="0"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en-US" altLang="zh-CN" dirty="0">
                    <a:latin typeface="Times New Roman" pitchFamily="18" charset="0"/>
                    <a:cs typeface="Times New Roman" pitchFamily="18" charset="0"/>
                  </a:rPr>
                  <a:t>: the carbonation depth of each spot;</a:t>
                </a:r>
                <a:endParaRPr lang="zh-CN" altLang="zh-CN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728663" indent="-285750">
                  <a:buFont typeface="Arial" panose="020B0604020202020204" pitchFamily="34" charset="0"/>
                  <a:buChar char="•"/>
                  <a:defRPr/>
                </a:pPr>
                <a:r>
                  <a:rPr lang="en-US" altLang="zh-CN" i="1" dirty="0">
                    <a:latin typeface="Times New Roman" pitchFamily="18" charset="0"/>
                    <a:cs typeface="Times New Roman" pitchFamily="18" charset="0"/>
                  </a:rPr>
                  <a:t>n</a:t>
                </a:r>
                <a:r>
                  <a:rPr lang="en-US" altLang="zh-CN" dirty="0">
                    <a:latin typeface="Times New Roman" pitchFamily="18" charset="0"/>
                    <a:cs typeface="Times New Roman" pitchFamily="18" charset="0"/>
                  </a:rPr>
                  <a:t>: the number of the spots for determination. </a:t>
                </a:r>
                <a:endParaRPr lang="zh-CN" altLang="en-US" dirty="0"/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19" y="5013726"/>
                <a:ext cx="7707531" cy="979820"/>
              </a:xfrm>
              <a:prstGeom prst="rect">
                <a:avLst/>
              </a:prstGeom>
              <a:blipFill rotWithShape="0">
                <a:blip r:embed="rId2"/>
                <a:stretch>
                  <a:fillRect b="-683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标题 1"/>
          <p:cNvSpPr txBox="1"/>
          <p:nvPr/>
        </p:nvSpPr>
        <p:spPr bwMode="auto">
          <a:xfrm>
            <a:off x="538163" y="1196971"/>
            <a:ext cx="3241474" cy="503237"/>
          </a:xfrm>
          <a:prstGeom prst="rect">
            <a:avLst/>
          </a:prstGeo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914400" indent="-9144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SzPct val="80000"/>
              <a:buNone/>
              <a:defRPr/>
            </a:pPr>
            <a:r>
              <a:rPr lang="en-US" altLang="en-US" sz="2400" b="1" kern="0" dirty="0">
                <a:latin typeface="+mj-lt"/>
                <a:ea typeface="+mj-ea"/>
                <a:cs typeface="Arial" panose="020B0604020202020204" pitchFamily="34" charset="0"/>
              </a:rPr>
              <a:t>Carbonation depth test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文本框 2"/>
              <p:cNvSpPr txBox="1"/>
              <p:nvPr/>
            </p:nvSpPr>
            <p:spPr>
              <a:xfrm>
                <a:off x="3662909" y="4243320"/>
                <a:ext cx="1313949" cy="756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e>
                      </m:acc>
                      <m:r>
                        <a:rPr lang="en-US" altLang="zh-CN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zh-CN" altLang="en-US" dirty="0"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909" y="4243320"/>
                <a:ext cx="1313949" cy="7562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348038" y="476250"/>
            <a:ext cx="2808287" cy="719138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defPPr>
              <a:defRPr lang="zh-CN"/>
            </a:defPPr>
            <a:lvl1pPr marL="914400" indent="-914400" algn="ctr">
              <a:defRPr sz="2800" b="1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zh-CN" dirty="0">
                <a:sym typeface="Calibri" panose="020F0502020204030204" pitchFamily="34" charset="0"/>
              </a:rPr>
              <a:t>6</a:t>
            </a:r>
            <a:r>
              <a:rPr lang="en-GB" altLang="en-US" dirty="0">
                <a:sym typeface="Calibri" panose="020F0502020204030204" pitchFamily="34" charset="0"/>
              </a:rPr>
              <a:t>. Report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62301" y="1636695"/>
            <a:ext cx="7419399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marL="361950" indent="-3619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  <a:defRPr>
                <a:cs typeface="Arial" panose="020B0604020202020204" pitchFamily="34" charset="0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buNone/>
            </a:pPr>
            <a:r>
              <a:rPr lang="en-US" altLang="en-US" sz="2000" dirty="0"/>
              <a:t>The test report shall contain at least the following information: 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en-US" sz="2000" dirty="0"/>
              <a:t>(</a:t>
            </a:r>
            <a:r>
              <a:rPr lang="en-US" altLang="en-US" sz="2000" dirty="0" smtClean="0"/>
              <a:t>1</a:t>
            </a:r>
            <a:r>
              <a:rPr lang="en-US" altLang="en-US" sz="2000" dirty="0"/>
              <a:t>) Raw material and composition of the </a:t>
            </a:r>
            <a:r>
              <a:rPr lang="en-US" altLang="en-US" sz="2000" dirty="0" smtClean="0"/>
              <a:t>concrete.</a:t>
            </a:r>
            <a:endParaRPr lang="en-US" altLang="en-US" sz="2000" dirty="0"/>
          </a:p>
          <a:p>
            <a:pPr marL="0" indent="0">
              <a:lnSpc>
                <a:spcPct val="130000"/>
              </a:lnSpc>
              <a:buNone/>
            </a:pPr>
            <a:r>
              <a:rPr lang="en-US" altLang="en-US" sz="2000" dirty="0"/>
              <a:t>(</a:t>
            </a:r>
            <a:r>
              <a:rPr lang="en-US" altLang="en-US" sz="2000" dirty="0" smtClean="0"/>
              <a:t>2</a:t>
            </a:r>
            <a:r>
              <a:rPr lang="en-US" altLang="en-US" sz="2000" dirty="0"/>
              <a:t>) </a:t>
            </a:r>
            <a:r>
              <a:rPr lang="en-US" altLang="zh-CN" sz="2000" dirty="0" smtClean="0"/>
              <a:t>Information </a:t>
            </a:r>
            <a:r>
              <a:rPr lang="en-US" altLang="zh-CN" sz="2000" dirty="0" smtClean="0"/>
              <a:t>of </a:t>
            </a:r>
            <a:r>
              <a:rPr lang="en-US" altLang="zh-CN" sz="2000" dirty="0" smtClean="0"/>
              <a:t>the loading device and the carbonation device.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en-US" sz="2000" dirty="0" smtClean="0"/>
              <a:t>(3) Numbers </a:t>
            </a:r>
            <a:r>
              <a:rPr lang="en-US" altLang="en-US" sz="2000" dirty="0"/>
              <a:t>and size of </a:t>
            </a:r>
            <a:r>
              <a:rPr lang="en-US" altLang="en-US" sz="2000" dirty="0" smtClean="0"/>
              <a:t>specimens.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en-US" sz="2000" dirty="0" smtClean="0"/>
              <a:t>(4) </a:t>
            </a:r>
            <a:r>
              <a:rPr lang="en-US" altLang="en-US" sz="2000" dirty="0" smtClean="0"/>
              <a:t>Stress ratio, carbonation environment.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en-US" sz="2000" dirty="0" smtClean="0"/>
              <a:t>(5) </a:t>
            </a:r>
            <a:r>
              <a:rPr lang="en-US" altLang="en-US" sz="2000" dirty="0" smtClean="0"/>
              <a:t>Test results.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altLang="en-US" sz="2000" dirty="0" smtClean="0"/>
              <a:t>(6) </a:t>
            </a:r>
            <a:r>
              <a:rPr lang="en-US" altLang="en-US" sz="2000" dirty="0"/>
              <a:t>Any deviation from the procedure described in this method.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 txBox="1"/>
          <p:nvPr/>
        </p:nvSpPr>
        <p:spPr>
          <a:xfrm>
            <a:off x="609599" y="2051050"/>
            <a:ext cx="8212347" cy="1470025"/>
          </a:xfrm>
          <a:prstGeom prst="rect">
            <a:avLst/>
          </a:prstGeom>
        </p:spPr>
        <p:txBody>
          <a:bodyPr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marL="361950" indent="-36195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361950" algn="l"/>
              </a:tabLst>
              <a:defRPr/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Please kindly send your comments and questions to the 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secretary of </a:t>
            </a: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WG4 via </a:t>
            </a:r>
            <a:r>
              <a:rPr lang="en-US" altLang="zh-CN" sz="20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hlinkClick r:id="rId2"/>
              </a:rPr>
              <a:t>caoyinzi@163.com</a:t>
            </a:r>
            <a:r>
              <a:rPr lang="en-US" altLang="zh-CN" sz="2000" dirty="0" smtClean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.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副标题 3"/>
          <p:cNvSpPr txBox="1"/>
          <p:nvPr/>
        </p:nvSpPr>
        <p:spPr>
          <a:xfrm>
            <a:off x="1371600" y="4246563"/>
            <a:ext cx="6400800" cy="105568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9pPr>
          </a:lstStyle>
          <a:p>
            <a:pPr marL="0" indent="0" algn="ctr">
              <a:buNone/>
            </a:pPr>
            <a:r>
              <a:rPr lang="en-US" altLang="zh-CN" sz="5400" b="1" kern="0" dirty="0"/>
              <a:t>Thanks!</a:t>
            </a:r>
            <a:endParaRPr lang="zh-CN" altLang="en-US" sz="5400" b="1" kern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393700" y="187325"/>
            <a:ext cx="8229600" cy="1143000"/>
          </a:xfrm>
        </p:spPr>
        <p:txBody>
          <a:bodyPr/>
          <a:lstStyle/>
          <a:p>
            <a:pPr marL="0" indent="0" eaLnBrk="1" hangingPunct="1"/>
            <a:r>
              <a:rPr lang="en-US" altLang="zh-CN" sz="3600" dirty="0" smtClean="0">
                <a:latin typeface="Arial" panose="020B0604020202020204" pitchFamily="34" charset="0"/>
              </a:rPr>
              <a:t>OUTLINE</a:t>
            </a:r>
            <a:endParaRPr lang="zh-CN" altLang="en-US" sz="3600" smtClean="0"/>
          </a:p>
        </p:txBody>
      </p:sp>
      <p:sp>
        <p:nvSpPr>
          <p:cNvPr id="18435" name="内容占位符 2"/>
          <p:cNvSpPr>
            <a:spLocks noGrp="1" noChangeArrowheads="1"/>
          </p:cNvSpPr>
          <p:nvPr>
            <p:ph idx="4294967295"/>
          </p:nvPr>
        </p:nvSpPr>
        <p:spPr>
          <a:xfrm>
            <a:off x="1330325" y="1555750"/>
            <a:ext cx="5978525" cy="3673475"/>
          </a:xfrm>
        </p:spPr>
        <p:txBody>
          <a:bodyPr/>
          <a:lstStyle/>
          <a:p>
            <a:pPr marL="514350" indent="-514350" eaLnBrk="1" hangingPunct="1"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</a:rPr>
              <a:t>Scope and Applications</a:t>
            </a:r>
          </a:p>
          <a:p>
            <a:pPr marL="514350" indent="-514350" eaLnBrk="1" hangingPunct="1"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</a:rPr>
              <a:t>Equipment </a:t>
            </a:r>
          </a:p>
          <a:p>
            <a:pPr marL="514350" indent="-514350" eaLnBrk="1" hangingPunct="1"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</a:rPr>
              <a:t>Materials and Mix Design</a:t>
            </a:r>
          </a:p>
          <a:p>
            <a:pPr marL="514350" indent="-514350" eaLnBrk="1" hangingPunct="1"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</a:rPr>
              <a:t>Preparation of Test Samples</a:t>
            </a:r>
          </a:p>
          <a:p>
            <a:pPr marL="514350" indent="-514350" eaLnBrk="1" hangingPunct="1"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</a:rPr>
              <a:t>Test Procedure</a:t>
            </a:r>
          </a:p>
          <a:p>
            <a:pPr marL="514350" indent="-514350" eaLnBrk="1" hangingPunct="1">
              <a:spcBef>
                <a:spcPts val="1200"/>
              </a:spcBef>
              <a:buFont typeface="Arial" panose="020B0604020202020204" pitchFamily="34" charset="0"/>
              <a:buAutoNum type="arabicPeriod"/>
            </a:pPr>
            <a:r>
              <a:rPr lang="en-US" altLang="zh-CN" sz="2800" dirty="0" smtClean="0">
                <a:latin typeface="Arial" panose="020B0604020202020204" pitchFamily="34" charset="0"/>
              </a:rPr>
              <a:t>Report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Text Box 5"/>
          <p:cNvSpPr txBox="1">
            <a:spLocks noChangeArrowheads="1"/>
          </p:cNvSpPr>
          <p:nvPr/>
        </p:nvSpPr>
        <p:spPr bwMode="auto">
          <a:xfrm>
            <a:off x="2249488" y="763588"/>
            <a:ext cx="4645025" cy="523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anose="020B0604020202020204" pitchFamily="34" charset="0"/>
                <a:ea typeface="仿宋_GB2312" pitchFamily="49" charset="-122"/>
              </a:defRPr>
            </a:lvl9pPr>
          </a:lstStyle>
          <a:p>
            <a:pPr marL="914400" indent="-914400" algn="ctr" eaLnBrk="1" latinLnBrk="1" hangingPunct="1">
              <a:defRPr/>
            </a:pPr>
            <a:r>
              <a:rPr lang="en-US" altLang="zh-CN" dirty="0">
                <a:ea typeface="Gulim" panose="020B0600000101010101" pitchFamily="34" charset="-127"/>
                <a:cs typeface="Arial" panose="020B0604020202020204" pitchFamily="34" charset="0"/>
                <a:sym typeface="Calibri" panose="020F0502020204030204" pitchFamily="34" charset="0"/>
              </a:rPr>
              <a:t>1. Scope and Applications</a:t>
            </a:r>
            <a:endParaRPr lang="zh-CN" altLang="en-US" dirty="0">
              <a:ea typeface="Gulim" panose="020B0600000101010101" pitchFamily="34" charset="-127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502141" y="1556142"/>
            <a:ext cx="8139719" cy="489883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53975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C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Scope</a:t>
            </a:r>
          </a:p>
          <a:p>
            <a:pPr marL="271780" indent="262255">
              <a:buFont typeface="Arial" panose="020B0604020202020204" pitchFamily="34" charset="0"/>
              <a:buNone/>
              <a:defRPr/>
            </a:pPr>
            <a:r>
              <a:rPr lang="en-US" altLang="zh-CN" sz="2000" kern="1200" dirty="0">
                <a:latin typeface="Arial" panose="020B0604020202020204" pitchFamily="34" charset="0"/>
                <a:cs typeface="Arial" panose="020B0604020202020204" pitchFamily="34" charset="0"/>
              </a:rPr>
              <a:t>To determine durability of concrete under combined actions of </a:t>
            </a:r>
            <a:r>
              <a:rPr lang="en-US" altLang="zh-CN" sz="20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carbonation and compressive load.</a:t>
            </a:r>
            <a:endParaRPr lang="en-US" altLang="zh-CN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539750">
              <a:lnSpc>
                <a:spcPct val="90000"/>
              </a:lnSpc>
              <a:spcBef>
                <a:spcPts val="1800"/>
              </a:spcBef>
              <a:buFont typeface="Wingdings" panose="05000000000000000000" pitchFamily="2" charset="2"/>
              <a:buChar char="Ø"/>
              <a:defRPr/>
            </a:pPr>
            <a:r>
              <a:rPr lang="en-US" altLang="zh-C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Applied </a:t>
            </a:r>
            <a:r>
              <a:rPr lang="en-US" altLang="zh-CN" sz="2400" b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compressive </a:t>
            </a:r>
            <a:r>
              <a:rPr lang="en-US" altLang="zh-CN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load</a:t>
            </a:r>
            <a:endParaRPr lang="en-US" altLang="zh-C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780" indent="262255" algn="just">
              <a:buNone/>
              <a:defRPr/>
            </a:pPr>
            <a:r>
              <a:rPr lang="en-US" altLang="zh-CN" sz="2000" kern="1200" dirty="0">
                <a:latin typeface="Arial" panose="020B0604020202020204" pitchFamily="34" charset="0"/>
                <a:cs typeface="Arial" panose="020B0604020202020204" pitchFamily="34" charset="0"/>
              </a:rPr>
              <a:t>Carbonation and compression simultaneously.</a:t>
            </a:r>
            <a:endParaRPr lang="en-US" altLang="zh-C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780" indent="262255" algn="just">
              <a:buNone/>
              <a:defRPr/>
            </a:pPr>
            <a:r>
              <a:rPr lang="en-US" altLang="zh-CN" sz="20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altLang="zh-CN" sz="2000" kern="1200" dirty="0">
                <a:latin typeface="Arial" panose="020B0604020202020204" pitchFamily="34" charset="0"/>
                <a:cs typeface="Arial" panose="020B0604020202020204" pitchFamily="34" charset="0"/>
              </a:rPr>
              <a:t>pre-defined compressive stress ratio for this first round of comparative testing is 0.45. A comparison will be made with the unloaded </a:t>
            </a:r>
            <a:r>
              <a:rPr lang="en-US" altLang="zh-CN" sz="20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condition. </a:t>
            </a:r>
            <a:endParaRPr lang="en-US" altLang="zh-CN" sz="2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48114" y="4941693"/>
            <a:ext cx="8247773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zh-CN" sz="1600" i="1" dirty="0"/>
              <a:t>For the second round of comparative testing other compressive stress ratios to consider are 0.30 and 0.60. If available, stress ratio of 0.80 can be also considered.</a:t>
            </a:r>
            <a:endParaRPr lang="en-US" altLang="zh-CN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标题 1"/>
          <p:cNvSpPr>
            <a:spLocks noGrp="1"/>
          </p:cNvSpPr>
          <p:nvPr>
            <p:ph type="title" idx="4294967295"/>
          </p:nvPr>
        </p:nvSpPr>
        <p:spPr>
          <a:xfrm>
            <a:off x="474663" y="1333500"/>
            <a:ext cx="2584450" cy="503238"/>
          </a:xfr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en-GB" altLang="en-US" sz="2400" b="1" dirty="0" smtClean="0">
                <a:cs typeface="Arial" panose="020B0604020202020204" pitchFamily="34" charset="0"/>
              </a:rPr>
              <a:t>2.1 Loading device</a:t>
            </a:r>
            <a:endParaRPr lang="zh-CN" altLang="en-US" sz="2400" b="1" dirty="0" smtClean="0"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482850" y="476250"/>
            <a:ext cx="4178300" cy="647700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  <a:sym typeface="Calibri" panose="020F0502020204030204" pitchFamily="34" charset="0"/>
              </a:rPr>
              <a:t>2. Equipment </a:t>
            </a:r>
            <a:endParaRPr lang="zh-CN" altLang="en-US" sz="2800" b="1" dirty="0">
              <a:latin typeface="Arial" panose="020B0604020202020204" pitchFamily="34" charset="0"/>
              <a:ea typeface="Gulim" panose="020B0600000101010101" pitchFamily="34" charset="-127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74663" y="1997839"/>
            <a:ext cx="5177832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indent="-26193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The </a:t>
            </a:r>
            <a:r>
              <a:rPr lang="en-US" altLang="zh-CN" dirty="0">
                <a:cs typeface="Arial" panose="020B0604020202020204" pitchFamily="34" charset="0"/>
              </a:rPr>
              <a:t>compressive load shall be applied on a prismatic concrete specimen using a test rig similar to test rigs used for creep loading and described in RILEM recommendation of TC </a:t>
            </a:r>
            <a:r>
              <a:rPr lang="en-US" altLang="zh-CN" dirty="0" smtClean="0">
                <a:cs typeface="Arial" panose="020B0604020202020204" pitchFamily="34" charset="0"/>
              </a:rPr>
              <a:t>107-CSP (Fig. 1).</a:t>
            </a:r>
          </a:p>
          <a:p>
            <a:pPr marL="261938" indent="-26193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GB" altLang="zh-CN" dirty="0"/>
              <a:t>Different loading rigs are presented for the creep tests, however, the hydro-pneumatic accumulator shown in Fig. </a:t>
            </a:r>
            <a:r>
              <a:rPr lang="en-GB" altLang="zh-CN" dirty="0" smtClean="0"/>
              <a:t>1 </a:t>
            </a:r>
            <a:r>
              <a:rPr lang="en-GB" altLang="zh-CN" dirty="0"/>
              <a:t>is recommended.</a:t>
            </a:r>
            <a:endParaRPr lang="en-US" altLang="zh-CN" dirty="0" smtClean="0">
              <a:cs typeface="Arial" panose="020B0604020202020204" pitchFamily="34" charset="0"/>
            </a:endParaRPr>
          </a:p>
          <a:p>
            <a:pPr marL="261938" indent="-26193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Test </a:t>
            </a:r>
            <a:r>
              <a:rPr lang="en-US" altLang="zh-CN" dirty="0">
                <a:cs typeface="Arial" panose="020B0604020202020204" pitchFamily="34" charset="0"/>
              </a:rPr>
              <a:t>rigs, which have the same principle and function and fulfil the requirements of RILEM recommendation of TC 107-CSP can be used as well. </a:t>
            </a:r>
            <a:endParaRPr lang="en-US" altLang="zh-CN" dirty="0" smtClean="0">
              <a:cs typeface="Arial" panose="020B0604020202020204" pitchFamily="34" charset="0"/>
            </a:endParaRPr>
          </a:p>
          <a:p>
            <a:pPr marL="261938" indent="-261938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cs typeface="Arial" panose="020B0604020202020204" pitchFamily="34" charset="0"/>
              </a:rPr>
              <a:t>All </a:t>
            </a:r>
            <a:r>
              <a:rPr lang="en-US" altLang="zh-CN" dirty="0">
                <a:cs typeface="Arial" panose="020B0604020202020204" pitchFamily="34" charset="0"/>
              </a:rPr>
              <a:t>test rigs shall guarantee the stability of the external load during the entire test period. </a:t>
            </a:r>
            <a:endParaRPr lang="en-US" altLang="zh-CN" dirty="0" smtClean="0"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469" y="1997839"/>
            <a:ext cx="2973608" cy="355012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889468" y="5787100"/>
            <a:ext cx="31485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b="1" dirty="0" smtClean="0">
                <a:ea typeface="+mn-ea"/>
                <a:cs typeface="Arial" panose="020B0604020202020204" pitchFamily="34" charset="0"/>
                <a:sym typeface="Calibri" panose="020F0502020204030204" pitchFamily="34" charset="0"/>
              </a:rPr>
              <a:t>Figure 1. Schematic representation </a:t>
            </a:r>
            <a:r>
              <a:rPr lang="en-US" altLang="zh-CN" sz="1400" b="1" dirty="0">
                <a:ea typeface="+mn-ea"/>
                <a:cs typeface="Arial" panose="020B0604020202020204" pitchFamily="34" charset="0"/>
                <a:sym typeface="Calibri" panose="020F0502020204030204" pitchFamily="34" charset="0"/>
              </a:rPr>
              <a:t>of test rig for </a:t>
            </a:r>
            <a:r>
              <a:rPr lang="en-US" altLang="zh-CN" sz="1400" b="1" dirty="0" smtClean="0">
                <a:ea typeface="+mn-ea"/>
                <a:cs typeface="Arial" panose="020B0604020202020204" pitchFamily="34" charset="0"/>
                <a:sym typeface="Calibri" panose="020F0502020204030204" pitchFamily="34" charset="0"/>
              </a:rPr>
              <a:t>compression</a:t>
            </a:r>
            <a:endParaRPr lang="zh-CN" altLang="en-US" sz="1400" b="1" dirty="0">
              <a:ea typeface="+mn-ea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29798" y="2007599"/>
            <a:ext cx="42672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zh-CN" sz="1800" b="1" dirty="0">
                <a:latin typeface="Arial" panose="020B0604020202020204" pitchFamily="34" charset="0"/>
                <a:cs typeface="Arial" panose="020B0604020202020204" pitchFamily="34" charset="0"/>
              </a:rPr>
              <a:t>Using a torque wrench </a:t>
            </a:r>
            <a:br>
              <a:rPr lang="en-US" altLang="zh-CN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zh-CN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4700186" y="2007599"/>
            <a:ext cx="411401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en-US" altLang="zh-CN" sz="1800" b="1" dirty="0">
                <a:latin typeface="Arial" panose="020B0604020202020204" pitchFamily="34" charset="0"/>
                <a:cs typeface="Arial" panose="020B0604020202020204" pitchFamily="34" charset="0"/>
              </a:rPr>
              <a:t>Using a bolt-and-spring </a:t>
            </a:r>
            <a:r>
              <a:rPr lang="en-US" altLang="zh-CN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en-US" altLang="zh-CN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045" y="2780703"/>
            <a:ext cx="2786062" cy="335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482850" y="476250"/>
            <a:ext cx="4178300" cy="647700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  <a:sym typeface="Calibri" panose="020F0502020204030204" pitchFamily="34" charset="0"/>
              </a:rPr>
              <a:t>2. Equipment </a:t>
            </a:r>
            <a:endParaRPr lang="zh-CN" altLang="en-US" sz="2800" b="1" dirty="0">
              <a:latin typeface="Arial" panose="020B0604020202020204" pitchFamily="34" charset="0"/>
              <a:ea typeface="Gulim" panose="020B0600000101010101" pitchFamily="34" charset="-127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474663" y="1333500"/>
            <a:ext cx="4882748" cy="503238"/>
          </a:xfrm>
          <a:prstGeom prst="rect">
            <a:avLst/>
          </a:prstGeo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l"/>
            <a:r>
              <a:rPr lang="en-GB" altLang="en-US" sz="2400" b="1" kern="0" dirty="0" smtClean="0">
                <a:cs typeface="Arial" panose="020B0604020202020204" pitchFamily="34" charset="0"/>
              </a:rPr>
              <a:t>2.1 Loading device – existing setups</a:t>
            </a:r>
            <a:endParaRPr lang="zh-CN" altLang="en-US" sz="2400" b="1" kern="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320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2555875" y="476250"/>
            <a:ext cx="4178300" cy="647700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  <a:sym typeface="Calibri" panose="020F0502020204030204" pitchFamily="34" charset="0"/>
              </a:rPr>
              <a:t>2. Equipment </a:t>
            </a:r>
            <a:endParaRPr lang="zh-CN" altLang="en-US" sz="2800" b="1" dirty="0">
              <a:latin typeface="Arial" panose="020B0604020202020204" pitchFamily="34" charset="0"/>
              <a:ea typeface="Gulim" panose="020B0600000101010101" pitchFamily="34" charset="-127"/>
              <a:cs typeface="Arial" panose="020B0604020202020204" pitchFamily="34" charset="0"/>
              <a:sym typeface="Calibri" panose="020F0502020204030204" pitchFamily="34" charset="0"/>
            </a:endParaRPr>
          </a:p>
        </p:txBody>
      </p:sp>
      <p:sp>
        <p:nvSpPr>
          <p:cNvPr id="14" name="标题 1"/>
          <p:cNvSpPr txBox="1"/>
          <p:nvPr/>
        </p:nvSpPr>
        <p:spPr bwMode="auto">
          <a:xfrm>
            <a:off x="474662" y="1333500"/>
            <a:ext cx="3232941" cy="503238"/>
          </a:xfrm>
          <a:prstGeom prst="rect">
            <a:avLst/>
          </a:prstGeo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l">
              <a:defRPr/>
            </a:pPr>
            <a:r>
              <a:rPr lang="en-GB" altLang="en-US" sz="2400" b="1" kern="0" dirty="0">
                <a:cs typeface="Arial" panose="020B0604020202020204" pitchFamily="34" charset="0"/>
              </a:rPr>
              <a:t>2.2 Carbonation device</a:t>
            </a:r>
            <a:endParaRPr lang="zh-CN" altLang="en-US" sz="2400" b="1" kern="0" dirty="0" smtClean="0">
              <a:cs typeface="Arial" panose="020B0604020202020204" pitchFamily="34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474662" y="2132406"/>
            <a:ext cx="748506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The following </a:t>
            </a:r>
            <a:r>
              <a:rPr lang="en-US" altLang="zh-CN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requirements shall be </a:t>
            </a:r>
            <a:r>
              <a:rPr lang="en-US" altLang="zh-CN" sz="2000" b="1" dirty="0">
                <a:latin typeface="Arial" panose="020B0604020202020204" pitchFamily="34" charset="0"/>
                <a:cs typeface="Arial" panose="020B0604020202020204" pitchFamily="34" charset="0"/>
              </a:rPr>
              <a:t>met: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: 20 ± 2 ℃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Relative humidity: 65 ± 5%</a:t>
            </a:r>
          </a:p>
          <a:p>
            <a:pPr marL="443230" indent="-262255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altLang="zh-CN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 concentration: 2</a:t>
            </a:r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% or 20%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23538" y="4221363"/>
            <a:ext cx="7920000" cy="17235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zh-CN" sz="1600" i="1" dirty="0"/>
              <a:t>Please note that the carbonation chamber should accommodate at least 9 </a:t>
            </a:r>
            <a:r>
              <a:rPr lang="en-US" altLang="zh-CN" sz="1600" i="1" dirty="0"/>
              <a:t>specimens with loading </a:t>
            </a:r>
            <a:r>
              <a:rPr lang="en-US" altLang="zh-CN" sz="1600" i="1" dirty="0"/>
              <a:t>device </a:t>
            </a:r>
            <a:r>
              <a:rPr lang="en-US" altLang="zh-CN" sz="1600" i="1" dirty="0"/>
              <a:t>(in </a:t>
            </a:r>
            <a:r>
              <a:rPr lang="en-US" altLang="zh-CN" sz="1600" i="1" dirty="0"/>
              <a:t>the second round of comparative test, </a:t>
            </a:r>
            <a:r>
              <a:rPr lang="en-US" altLang="zh-CN" sz="1600" i="1" dirty="0"/>
              <a:t>at least 3 </a:t>
            </a:r>
            <a:r>
              <a:rPr lang="en-US" altLang="zh-CN" sz="1600" i="1" dirty="0"/>
              <a:t>stress ratios </a:t>
            </a:r>
            <a:r>
              <a:rPr lang="en-US" altLang="zh-CN" sz="1600" i="1" dirty="0"/>
              <a:t>0, 0.30, 0.60 will </a:t>
            </a:r>
            <a:r>
              <a:rPr lang="en-US" altLang="zh-CN" sz="1600" i="1" dirty="0"/>
              <a:t>be considered and 3 specimens </a:t>
            </a:r>
            <a:r>
              <a:rPr lang="en-US" altLang="zh-CN" sz="1600" i="1" dirty="0"/>
              <a:t>for </a:t>
            </a:r>
            <a:r>
              <a:rPr lang="en-US" altLang="zh-CN" sz="1600" i="1" dirty="0"/>
              <a:t>each stress ratio</a:t>
            </a:r>
            <a:r>
              <a:rPr lang="en-US" altLang="zh-CN" sz="1600" i="1" dirty="0" smtClean="0"/>
              <a:t>).</a:t>
            </a:r>
          </a:p>
          <a:p>
            <a:pPr algn="just">
              <a:spcAft>
                <a:spcPts val="600"/>
              </a:spcAft>
            </a:pPr>
            <a:r>
              <a:rPr lang="en-US" altLang="zh-CN" sz="1600" i="1" dirty="0" smtClean="0"/>
              <a:t>In the first comparative test, only </a:t>
            </a:r>
            <a:r>
              <a:rPr lang="en-US" altLang="zh-CN" sz="1600" i="1" dirty="0"/>
              <a:t>CO</a:t>
            </a:r>
            <a:r>
              <a:rPr lang="en-US" altLang="zh-CN" sz="1600" i="1" baseline="-25000" dirty="0"/>
              <a:t>2</a:t>
            </a:r>
            <a:r>
              <a:rPr lang="en-US" altLang="zh-CN" sz="1600" i="1" dirty="0"/>
              <a:t> concentration of </a:t>
            </a:r>
            <a:r>
              <a:rPr lang="en-US" altLang="zh-CN" sz="1600" i="1" dirty="0" smtClean="0"/>
              <a:t>2% is considered. </a:t>
            </a:r>
          </a:p>
          <a:p>
            <a:pPr algn="just">
              <a:spcAft>
                <a:spcPts val="600"/>
              </a:spcAft>
            </a:pPr>
            <a:r>
              <a:rPr lang="en-US" altLang="zh-CN" sz="1600" i="1" dirty="0" smtClean="0"/>
              <a:t>In the second </a:t>
            </a:r>
            <a:r>
              <a:rPr lang="en-US" altLang="zh-CN" sz="1600" i="1" dirty="0"/>
              <a:t>round of comparative test, </a:t>
            </a:r>
            <a:r>
              <a:rPr lang="en-US" altLang="zh-CN" sz="1600" i="1" dirty="0" smtClean="0"/>
              <a:t>natural carbonation and CO</a:t>
            </a:r>
            <a:r>
              <a:rPr lang="en-US" altLang="zh-CN" sz="1600" i="1" baseline="-25000" dirty="0" smtClean="0"/>
              <a:t>2</a:t>
            </a:r>
            <a:r>
              <a:rPr lang="en-US" altLang="zh-CN" sz="1600" i="1" dirty="0" smtClean="0"/>
              <a:t> concentration of 20% will be also considered.</a:t>
            </a:r>
            <a:endParaRPr lang="en-US" altLang="zh-CN" sz="16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0" name="矩形 2"/>
          <p:cNvSpPr>
            <a:spLocks noChangeArrowheads="1"/>
          </p:cNvSpPr>
          <p:nvPr/>
        </p:nvSpPr>
        <p:spPr bwMode="auto">
          <a:xfrm>
            <a:off x="797565" y="4105785"/>
            <a:ext cx="8182924" cy="90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Aft>
                <a:spcPts val="600"/>
              </a:spcAft>
            </a:pPr>
            <a:r>
              <a:rPr lang="en-US" altLang="zh-CN" sz="1600" dirty="0"/>
              <a:t>Cement type: CEM I 42.5</a:t>
            </a:r>
          </a:p>
          <a:p>
            <a:pPr>
              <a:spcAft>
                <a:spcPts val="600"/>
              </a:spcAft>
            </a:pPr>
            <a:r>
              <a:rPr lang="en-US" altLang="zh-CN" sz="1600" dirty="0" smtClean="0"/>
              <a:t>Super-plasticizer: </a:t>
            </a:r>
            <a:r>
              <a:rPr lang="en-US" altLang="zh-CN" sz="1600" dirty="0" err="1"/>
              <a:t>polycarboxylic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admixtures, adjust the amount to make the slump of 110±10 mm.</a:t>
            </a:r>
            <a:endParaRPr lang="en-US" altLang="zh-CN" sz="1600" dirty="0"/>
          </a:p>
        </p:txBody>
      </p:sp>
      <p:sp>
        <p:nvSpPr>
          <p:cNvPr id="23581" name="矩形 3"/>
          <p:cNvSpPr>
            <a:spLocks noChangeArrowheads="1"/>
          </p:cNvSpPr>
          <p:nvPr/>
        </p:nvSpPr>
        <p:spPr bwMode="auto">
          <a:xfrm>
            <a:off x="1366838" y="2124271"/>
            <a:ext cx="64103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zh-CN" sz="18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Table1 </a:t>
            </a:r>
            <a:r>
              <a:rPr lang="en-US" altLang="zh-CN" sz="1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Mix proportion for </a:t>
            </a:r>
            <a:r>
              <a:rPr lang="en-US" altLang="zh-CN" sz="18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first </a:t>
            </a:r>
            <a:r>
              <a:rPr lang="en-US" altLang="zh-CN" sz="18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comparative test</a:t>
            </a:r>
            <a:endParaRPr lang="zh-CN" altLang="zh-CN" sz="18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62125" y="765175"/>
            <a:ext cx="5619750" cy="576263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3. Materials </a:t>
            </a:r>
            <a:r>
              <a:rPr lang="en-GB" altLang="en-US" sz="2800" b="1" dirty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and Mix Design</a:t>
            </a:r>
          </a:p>
        </p:txBody>
      </p:sp>
      <p:sp>
        <p:nvSpPr>
          <p:cNvPr id="12" name="标题 1"/>
          <p:cNvSpPr txBox="1"/>
          <p:nvPr/>
        </p:nvSpPr>
        <p:spPr bwMode="auto">
          <a:xfrm>
            <a:off x="797564" y="1557135"/>
            <a:ext cx="2117677" cy="503238"/>
          </a:xfrm>
          <a:prstGeom prst="rect">
            <a:avLst/>
          </a:prstGeo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l">
              <a:defRPr/>
            </a:pPr>
            <a:r>
              <a:rPr lang="en-GB" altLang="en-US" sz="2400" b="1" kern="0" dirty="0" smtClean="0">
                <a:cs typeface="Arial" panose="020B0604020202020204" pitchFamily="34" charset="0"/>
              </a:rPr>
              <a:t>Mix proportion</a:t>
            </a:r>
            <a:endParaRPr lang="zh-CN" altLang="en-US" sz="2400" b="1" kern="0" dirty="0" smtClean="0">
              <a:cs typeface="Arial" panose="020B0604020202020204" pitchFamily="34" charset="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797564" y="2580324"/>
          <a:ext cx="7548872" cy="1136808"/>
        </p:xfrm>
        <a:graphic>
          <a:graphicData uri="http://schemas.openxmlformats.org/drawingml/2006/table">
            <a:tbl>
              <a:tblPr/>
              <a:tblGrid>
                <a:gridCol w="865830"/>
                <a:gridCol w="481656"/>
                <a:gridCol w="834080"/>
                <a:gridCol w="1466985"/>
                <a:gridCol w="1692410"/>
                <a:gridCol w="1454793"/>
                <a:gridCol w="753118"/>
              </a:tblGrid>
              <a:tr h="7151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Cement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sz="1600" b="1" kern="100" baseline="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w/c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Water</a:t>
                      </a:r>
                      <a:endParaRPr lang="zh-CN" sz="1600" b="1" kern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zh-CN" sz="1600" b="1" kern="100" baseline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Fine aggregate</a:t>
                      </a:r>
                      <a:endParaRPr lang="zh-CN" sz="1600" b="1" kern="1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zh-CN" sz="1600" b="1" kern="100" baseline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Coarse aggregate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zh-CN" sz="1600" b="1" kern="100" baseline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Superplastizer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(kg/m</a:t>
                      </a:r>
                      <a:r>
                        <a:rPr lang="en-US" altLang="zh-CN" sz="1600" b="1" kern="100" baseline="30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altLang="zh-CN" sz="1600" b="1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zh-CN" sz="1600" b="1" kern="100" baseline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Slump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(mm)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16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0.6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719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1162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(As</a:t>
                      </a:r>
                      <a:r>
                        <a:rPr lang="en-US" sz="1800" kern="1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needed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4" marR="68584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502135" y="5381194"/>
            <a:ext cx="8139730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altLang="zh-CN" sz="1600" i="1" dirty="0"/>
              <a:t>Please </a:t>
            </a:r>
            <a:r>
              <a:rPr lang="en-US" altLang="zh-CN" sz="1600" i="1" dirty="0"/>
              <a:t>note that </a:t>
            </a:r>
            <a:r>
              <a:rPr lang="en-US" altLang="zh-CN" sz="1600" i="1" dirty="0"/>
              <a:t>in the second round of comparative test, CEM III/B (or CEM I + Fly ash) concrete will be tested.</a:t>
            </a:r>
            <a:endParaRPr lang="en-US" altLang="zh-CN" sz="1600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62125" y="765175"/>
            <a:ext cx="5619750" cy="576263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3. Materials </a:t>
            </a:r>
            <a:r>
              <a:rPr lang="en-GB" altLang="en-US" sz="2800" b="1" dirty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and Mix Design</a:t>
            </a:r>
          </a:p>
        </p:txBody>
      </p:sp>
      <p:sp>
        <p:nvSpPr>
          <p:cNvPr id="16" name="标题 1"/>
          <p:cNvSpPr txBox="1"/>
          <p:nvPr/>
        </p:nvSpPr>
        <p:spPr bwMode="auto">
          <a:xfrm>
            <a:off x="741363" y="1516063"/>
            <a:ext cx="2586037" cy="503237"/>
          </a:xfrm>
          <a:prstGeom prst="rect">
            <a:avLst/>
          </a:prstGeom>
          <a:solidFill>
            <a:srgbClr val="CCFFFF">
              <a:alpha val="56078"/>
            </a:srgbClr>
          </a:solidFill>
          <a:ln w="25400">
            <a:solidFill>
              <a:schemeClr val="bg1"/>
            </a:solidFill>
            <a:miter lim="800000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l">
              <a:defRPr/>
            </a:pPr>
            <a:r>
              <a:rPr lang="en-GB" altLang="en-US" sz="2400" b="1" kern="0" dirty="0" smtClean="0">
                <a:cs typeface="Arial" panose="020B0604020202020204" pitchFamily="34" charset="0"/>
              </a:rPr>
              <a:t>Pre-test at CBMA</a:t>
            </a:r>
          </a:p>
        </p:txBody>
      </p:sp>
      <p:sp>
        <p:nvSpPr>
          <p:cNvPr id="25" name="Rectangle 2"/>
          <p:cNvSpPr/>
          <p:nvPr/>
        </p:nvSpPr>
        <p:spPr>
          <a:xfrm>
            <a:off x="2786063" y="4531106"/>
            <a:ext cx="3571875" cy="338554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5pPr>
          </a:lstStyle>
          <a:p>
            <a:pPr marL="0" lvl="0" indent="0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3 </a:t>
            </a:r>
            <a:r>
              <a:rPr lang="zh-CN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Physical properties of </a:t>
            </a:r>
            <a:r>
              <a:rPr lang="zh-CN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cement</a:t>
            </a:r>
            <a:endParaRPr lang="zh-CN" altLang="zh-CN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449624" y="3162896"/>
            <a:ext cx="4244752" cy="338554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5pPr>
          </a:lstStyle>
          <a:p>
            <a:pPr marL="0" lvl="0" indent="0" algn="ctr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2 </a:t>
            </a:r>
            <a:r>
              <a:rPr lang="zh-CN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Chemical composition of cement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zh-CN" altLang="zh-CN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87490"/>
              </p:ext>
            </p:extLst>
          </p:nvPr>
        </p:nvGraphicFramePr>
        <p:xfrm>
          <a:off x="1078305" y="4927628"/>
          <a:ext cx="6987390" cy="1189256"/>
        </p:xfrm>
        <a:graphic>
          <a:graphicData uri="http://schemas.openxmlformats.org/drawingml/2006/table">
            <a:tbl>
              <a:tblPr/>
              <a:tblGrid>
                <a:gridCol w="716717"/>
                <a:gridCol w="846100"/>
                <a:gridCol w="1271705"/>
                <a:gridCol w="544259"/>
                <a:gridCol w="544259"/>
                <a:gridCol w="678413"/>
                <a:gridCol w="678413"/>
                <a:gridCol w="853762"/>
                <a:gridCol w="853762"/>
              </a:tblGrid>
              <a:tr h="396547">
                <a:tc rowSpan="2"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Fineness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（%）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Density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spc="-3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（g/cm</a:t>
                      </a:r>
                      <a:r>
                        <a:rPr lang="en-US" sz="1400" kern="100" spc="-30" baseline="300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kern="100" spc="-3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Specific surface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spc="-5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（m</a:t>
                      </a:r>
                      <a:r>
                        <a:rPr lang="en-US" sz="1400" kern="100" spc="-50" baseline="300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kern="100" spc="-5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/kg）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Setting </a:t>
                      </a:r>
                      <a:r>
                        <a:rPr lang="en-US" sz="14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time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min）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Flexural strength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MPa）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gridSpan="2"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Compressive </a:t>
                      </a:r>
                      <a:r>
                        <a:rPr lang="en-US" sz="14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strength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（</a:t>
                      </a: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MPa）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</a:tr>
              <a:tr h="259552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Initial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Final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3d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28d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3d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28d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428"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0.9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3.15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340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193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249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5.2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9.2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25.2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4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Times New Roman" panose="02020603050405020304" pitchFamily="18" charset="0"/>
                        </a:rPr>
                        <a:t>50.7</a:t>
                      </a:r>
                      <a:endParaRPr lang="zh-CN" altLang="en-US" sz="1400" kern="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5687" marB="45687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078304" y="3500677"/>
          <a:ext cx="6987392" cy="792719"/>
        </p:xfrm>
        <a:graphic>
          <a:graphicData uri="http://schemas.openxmlformats.org/drawingml/2006/table">
            <a:tbl>
              <a:tblPr/>
              <a:tblGrid>
                <a:gridCol w="769932"/>
                <a:gridCol w="769932"/>
                <a:gridCol w="769932"/>
                <a:gridCol w="769932"/>
                <a:gridCol w="770868"/>
                <a:gridCol w="824192"/>
                <a:gridCol w="770868"/>
                <a:gridCol w="770868"/>
                <a:gridCol w="770868"/>
              </a:tblGrid>
              <a:tr h="457399"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SiO</a:t>
                      </a:r>
                      <a:r>
                        <a:rPr lang="en-US" sz="1600" kern="100" baseline="-250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Al</a:t>
                      </a:r>
                      <a:r>
                        <a:rPr lang="en-US" sz="1600" kern="100" baseline="-250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O</a:t>
                      </a:r>
                      <a:r>
                        <a:rPr lang="en-US" sz="1600" kern="100" baseline="-250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3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Fe</a:t>
                      </a:r>
                      <a:r>
                        <a:rPr lang="en-US" sz="1600" kern="100" baseline="-250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O</a:t>
                      </a:r>
                      <a:r>
                        <a:rPr lang="en-US" sz="1600" kern="100" baseline="-250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3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CaO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SO</a:t>
                      </a:r>
                      <a:r>
                        <a:rPr lang="en-US" sz="1600" kern="100" baseline="-250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3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Na</a:t>
                      </a:r>
                      <a:r>
                        <a:rPr lang="en-US" sz="1600" kern="100" baseline="-250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</a:t>
                      </a: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Oeq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f-CaO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Loss</a:t>
                      </a:r>
                      <a:endParaRPr lang="en-US" sz="1600" kern="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Cl</a:t>
                      </a:r>
                      <a:r>
                        <a:rPr lang="en-US" sz="1600" kern="100" baseline="300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-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9"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22.89</a:t>
                      </a:r>
                      <a:endParaRPr lang="zh-CN" altLang="en-US" sz="1600" kern="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4.51</a:t>
                      </a:r>
                      <a:endParaRPr lang="zh-CN" altLang="en-US" sz="1600" kern="1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3.51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62.85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2.42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0.55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0.86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0.98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zh-CN">
                          <a:solidFill>
                            <a:schemeClr val="tx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0.014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740" marB="4574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8" name="矩形 27"/>
          <p:cNvSpPr/>
          <p:nvPr/>
        </p:nvSpPr>
        <p:spPr>
          <a:xfrm>
            <a:off x="505983" y="2142545"/>
            <a:ext cx="8226425" cy="90794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sym typeface="Calibri" panose="020F0502020204030204" pitchFamily="34" charset="0"/>
              </a:defRPr>
            </a:lvl5pPr>
          </a:lstStyle>
          <a:p>
            <a:pPr marL="466725" lvl="0" indent="-285750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zh-CN" sz="2000" b="1" dirty="0" smtClean="0">
                <a:latin typeface="Arial" panose="020B0604020202020204" pitchFamily="34" charset="0"/>
              </a:rPr>
              <a:t>Raw </a:t>
            </a:r>
            <a:r>
              <a:rPr lang="en-US" altLang="zh-CN" sz="2000" b="1" dirty="0">
                <a:latin typeface="Arial" panose="020B0604020202020204" pitchFamily="34" charset="0"/>
              </a:rPr>
              <a:t>Materials</a:t>
            </a:r>
          </a:p>
          <a:p>
            <a:pPr marL="400050" lvl="1" indent="0"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en-US" altLang="zh-CN" sz="1800" b="1" dirty="0">
                <a:latin typeface="Arial" panose="020B0604020202020204" pitchFamily="34" charset="0"/>
              </a:rPr>
              <a:t>(1) </a:t>
            </a:r>
            <a:r>
              <a:rPr lang="en-US" altLang="zh-CN" sz="1800" b="1" dirty="0" smtClean="0">
                <a:latin typeface="Arial" panose="020B0604020202020204" pitchFamily="34" charset="0"/>
              </a:rPr>
              <a:t>Cement: CEM I 42.5</a:t>
            </a:r>
            <a:endParaRPr lang="en-US" altLang="zh-CN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762125" y="765175"/>
            <a:ext cx="5619750" cy="576263"/>
          </a:xfrm>
          <a:prstGeom prst="rect">
            <a:avLst/>
          </a:prstGeom>
          <a:solidFill>
            <a:schemeClr val="accent2">
              <a:lumMod val="40000"/>
              <a:lumOff val="60000"/>
              <a:alpha val="56078"/>
            </a:schemeClr>
          </a:solidFill>
          <a:ln w="25400">
            <a:solidFill>
              <a:schemeClr val="accent6">
                <a:lumMod val="60000"/>
                <a:lumOff val="40000"/>
              </a:schemeClr>
            </a:solidFill>
            <a:miter lim="800000"/>
          </a:ln>
        </p:spPr>
        <p:txBody>
          <a:bodyPr wrap="none" anchor="ctr"/>
          <a:lstStyle>
            <a:lvl1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  <a:sym typeface="Calibri" panose="020F0502020204030204" pitchFamily="34" charset="0"/>
              </a:defRPr>
            </a:lvl1pPr>
            <a:lvl2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914400" indent="-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13716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18288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22860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2743200" indent="-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latinLnBrk="1" hangingPunct="1">
              <a:defRPr/>
            </a:pPr>
            <a:r>
              <a:rPr lang="en-GB" altLang="en-US" sz="2800" b="1" dirty="0" smtClean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3. Materials </a:t>
            </a:r>
            <a:r>
              <a:rPr lang="en-GB" altLang="en-US" sz="2800" b="1" dirty="0">
                <a:latin typeface="Arial" panose="020B0604020202020204" pitchFamily="34" charset="0"/>
                <a:ea typeface="Gulim" panose="020B0600000101010101" pitchFamily="34" charset="-127"/>
                <a:cs typeface="Arial" panose="020B0604020202020204" pitchFamily="34" charset="0"/>
              </a:rPr>
              <a:t>and Mix Design</a:t>
            </a:r>
          </a:p>
        </p:txBody>
      </p:sp>
      <p:sp>
        <p:nvSpPr>
          <p:cNvPr id="25603" name="矩形 5"/>
          <p:cNvSpPr>
            <a:spLocks noChangeArrowheads="1"/>
          </p:cNvSpPr>
          <p:nvPr/>
        </p:nvSpPr>
        <p:spPr bwMode="auto">
          <a:xfrm>
            <a:off x="322263" y="1484109"/>
            <a:ext cx="8226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23875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4000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lvl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zh-CN" sz="1800" b="1" dirty="0">
                <a:latin typeface="Arial" panose="020B0604020202020204" pitchFamily="34" charset="0"/>
              </a:rPr>
              <a:t>(2) Fine aggregate </a:t>
            </a:r>
          </a:p>
        </p:txBody>
      </p:sp>
      <p:sp>
        <p:nvSpPr>
          <p:cNvPr id="25604" name="矩形 11"/>
          <p:cNvSpPr>
            <a:spLocks noChangeArrowheads="1"/>
          </p:cNvSpPr>
          <p:nvPr/>
        </p:nvSpPr>
        <p:spPr bwMode="auto">
          <a:xfrm>
            <a:off x="2709920" y="1844274"/>
            <a:ext cx="34352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4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Properties of fine aggregate</a:t>
            </a:r>
            <a:endParaRPr lang="zh-CN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913984" y="2204439"/>
          <a:ext cx="6914961" cy="670876"/>
        </p:xfrm>
        <a:graphic>
          <a:graphicData uri="http://schemas.openxmlformats.org/drawingml/2006/table">
            <a:tbl>
              <a:tblPr/>
              <a:tblGrid>
                <a:gridCol w="2304987"/>
                <a:gridCol w="2304987"/>
                <a:gridCol w="2304987"/>
              </a:tblGrid>
              <a:tr h="3056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Apparent</a:t>
                      </a:r>
                      <a:r>
                        <a:rPr lang="en-US" sz="1600" kern="100" baseline="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 density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93" marR="68593" marT="45799" marB="45799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Bulk density</a:t>
                      </a:r>
                      <a:endParaRPr lang="en-US" sz="1600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 marL="68593" marR="68593" marT="45799" marB="45799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F</a:t>
                      </a: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ine</a:t>
                      </a:r>
                      <a:r>
                        <a:rPr lang="en-US" altLang="zh-CN" sz="1600" kern="100" baseline="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ness modulus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93" marR="68593" marT="45799" marB="45799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1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2.68×10</a:t>
                      </a:r>
                      <a:r>
                        <a:rPr lang="en-US" altLang="zh-CN" sz="1600" kern="100" baseline="300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3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kg/m</a:t>
                      </a:r>
                      <a:r>
                        <a:rPr lang="en-US" altLang="zh-CN" sz="1600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600" kern="100" baseline="30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93" marR="68593" marT="45799" marB="4579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1.59×10</a:t>
                      </a:r>
                      <a:r>
                        <a:rPr lang="en-US" altLang="zh-CN" sz="1600" kern="100" baseline="300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3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kg/m</a:t>
                      </a:r>
                      <a:r>
                        <a:rPr lang="en-US" altLang="zh-CN" sz="1600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600" kern="100" baseline="30000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93" marR="68593" marT="45799" marB="4579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2.9 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93" marR="68593" marT="45799" marB="45799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615" name="矩形 5"/>
          <p:cNvSpPr>
            <a:spLocks noChangeArrowheads="1"/>
          </p:cNvSpPr>
          <p:nvPr/>
        </p:nvSpPr>
        <p:spPr bwMode="auto">
          <a:xfrm>
            <a:off x="322263" y="3068835"/>
            <a:ext cx="82264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23875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4000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lvl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zh-CN" sz="1800" b="1" dirty="0">
                <a:latin typeface="Arial" panose="020B0604020202020204" pitchFamily="34" charset="0"/>
              </a:rPr>
              <a:t>(3) </a:t>
            </a:r>
            <a:r>
              <a:rPr lang="en-US" altLang="zh-CN" sz="1800" b="1" dirty="0" smtClean="0">
                <a:latin typeface="Arial" panose="020B0604020202020204" pitchFamily="34" charset="0"/>
              </a:rPr>
              <a:t>Limestone</a:t>
            </a:r>
            <a:endParaRPr lang="en-US" altLang="zh-CN" sz="1800" b="1" dirty="0">
              <a:latin typeface="Arial" panose="020B0604020202020204" pitchFamily="34" charset="0"/>
            </a:endParaRPr>
          </a:p>
        </p:txBody>
      </p:sp>
      <p:sp>
        <p:nvSpPr>
          <p:cNvPr id="25616" name="矩形 11"/>
          <p:cNvSpPr>
            <a:spLocks noChangeArrowheads="1"/>
          </p:cNvSpPr>
          <p:nvPr/>
        </p:nvSpPr>
        <p:spPr bwMode="auto">
          <a:xfrm>
            <a:off x="2567253" y="3356967"/>
            <a:ext cx="37205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5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Properties of coarse aggregate</a:t>
            </a:r>
            <a:endParaRPr lang="zh-CN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515321"/>
              </p:ext>
            </p:extLst>
          </p:nvPr>
        </p:nvGraphicFramePr>
        <p:xfrm>
          <a:off x="935038" y="3786425"/>
          <a:ext cx="6893908" cy="916288"/>
        </p:xfrm>
        <a:graphic>
          <a:graphicData uri="http://schemas.openxmlformats.org/drawingml/2006/table">
            <a:tbl>
              <a:tblPr/>
              <a:tblGrid>
                <a:gridCol w="921764"/>
                <a:gridCol w="1572065"/>
                <a:gridCol w="1509082"/>
                <a:gridCol w="2890997"/>
              </a:tblGrid>
              <a:tr h="3371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Size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3" marR="68583" marT="45721" marB="45721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Apparent</a:t>
                      </a: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 density</a:t>
                      </a:r>
                      <a:endParaRPr lang="en-US" alt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3" marR="68583" marT="45721" marB="45721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Bulk density</a:t>
                      </a:r>
                      <a:endParaRPr lang="en-US" altLang="zh-CN" sz="1600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 marL="68583" marR="68583" marT="45721" marB="45721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Gradation</a:t>
                      </a:r>
                      <a:endParaRPr lang="en-US" altLang="zh-CN" sz="1600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 marL="68583" marR="68583" marT="45721" marB="45721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8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5-20 mm</a:t>
                      </a:r>
                      <a:endParaRPr lang="zh-CN" altLang="en-US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3" marR="68583" marT="45721" marB="4572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2.72×10</a:t>
                      </a:r>
                      <a:r>
                        <a:rPr lang="en-US" altLang="zh-CN" sz="1600" kern="1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3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kg/m</a:t>
                      </a:r>
                      <a:r>
                        <a:rPr lang="en-US" altLang="zh-CN" sz="1600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600" kern="100" baseline="30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3" marR="68583" marT="45721" marB="4572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1.67×10</a:t>
                      </a:r>
                      <a:r>
                        <a:rPr lang="en-US" altLang="zh-CN" sz="1600" kern="1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3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kg/m</a:t>
                      </a:r>
                      <a:r>
                        <a:rPr lang="en-US" altLang="zh-CN" sz="1600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600" kern="100" baseline="300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3" marR="68583" marT="45721" marB="4572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5~10 mm: 40%</a:t>
                      </a: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 by weight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10~20 mm: 60%</a:t>
                      </a:r>
                      <a:r>
                        <a:rPr lang="en-US" altLang="zh-CN" sz="1600" kern="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 by weight</a:t>
                      </a:r>
                      <a:endParaRPr lang="zh-CN" altLang="en-US" sz="16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 marL="68583" marR="68583" marT="45721" marB="45721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矩形 5"/>
          <p:cNvSpPr>
            <a:spLocks noChangeArrowheads="1"/>
          </p:cNvSpPr>
          <p:nvPr/>
        </p:nvSpPr>
        <p:spPr bwMode="auto">
          <a:xfrm>
            <a:off x="322263" y="4797627"/>
            <a:ext cx="8226425" cy="7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23875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00050" lvl="1" indent="0">
              <a:spcAft>
                <a:spcPts val="600"/>
              </a:spcAft>
              <a:defRPr/>
            </a:pPr>
            <a:r>
              <a:rPr lang="en-US" altLang="zh-CN" b="1" dirty="0" smtClean="0"/>
              <a:t>(4) Tap water</a:t>
            </a:r>
          </a:p>
          <a:p>
            <a:pPr marL="400050" lvl="1" indent="0">
              <a:spcAft>
                <a:spcPts val="600"/>
              </a:spcAft>
              <a:defRPr/>
            </a:pPr>
            <a:r>
              <a:rPr lang="en-US" altLang="zh-CN" b="1" dirty="0"/>
              <a:t>(5) </a:t>
            </a:r>
            <a:r>
              <a:rPr lang="en-US" altLang="zh-CN" b="1" dirty="0" err="1"/>
              <a:t>Superplastizer</a:t>
            </a:r>
            <a:endParaRPr lang="zh-CN" altLang="zh-CN" b="1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729643"/>
              </p:ext>
            </p:extLst>
          </p:nvPr>
        </p:nvGraphicFramePr>
        <p:xfrm>
          <a:off x="913984" y="5924770"/>
          <a:ext cx="6971534" cy="673682"/>
        </p:xfrm>
        <a:graphic>
          <a:graphicData uri="http://schemas.openxmlformats.org/drawingml/2006/table">
            <a:tbl>
              <a:tblPr/>
              <a:tblGrid>
                <a:gridCol w="3041614"/>
                <a:gridCol w="2307199"/>
                <a:gridCol w="1622721"/>
              </a:tblGrid>
              <a:tr h="3368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Type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673" marB="45673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Water-reducing</a:t>
                      </a:r>
                      <a:r>
                        <a:rPr lang="en-US" sz="1600" kern="100" baseline="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 rate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673" marB="45673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Solid</a:t>
                      </a:r>
                      <a:r>
                        <a:rPr lang="en-US" sz="1600" kern="100" baseline="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 content</a:t>
                      </a:r>
                      <a:endParaRPr 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673" marB="45673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84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Polycarboxylic</a:t>
                      </a: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 admixtures</a:t>
                      </a:r>
                      <a:endParaRPr lang="en-US" altLang="zh-CN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 marL="68589" marR="68589" marT="45673" marB="456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  <a:cs typeface="+mn-cs"/>
                        </a:rPr>
                        <a:t>29%</a:t>
                      </a:r>
                      <a:endParaRPr lang="zh-CN" altLang="en-US" sz="16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楷体" panose="02010609060101010101" pitchFamily="49" charset="-122"/>
                        <a:cs typeface="+mn-cs"/>
                      </a:endParaRPr>
                    </a:p>
                  </a:txBody>
                  <a:tcPr marL="68589" marR="68589" marT="45673" marB="456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楷体" panose="02010609060101010101" pitchFamily="49" charset="-122"/>
                        </a:rPr>
                        <a:t>20%</a:t>
                      </a:r>
                      <a:endParaRPr lang="zh-CN" altLang="en-US" sz="1600" kern="1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9" marR="68589" marT="45673" marB="456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矩形 11"/>
          <p:cNvSpPr>
            <a:spLocks noChangeArrowheads="1"/>
          </p:cNvSpPr>
          <p:nvPr/>
        </p:nvSpPr>
        <p:spPr bwMode="auto">
          <a:xfrm>
            <a:off x="2734697" y="5567581"/>
            <a:ext cx="339997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Table 6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Properties of </a:t>
            </a:r>
            <a:r>
              <a:rPr lang="en-US" altLang="zh-CN" sz="1600" dirty="0" err="1">
                <a:latin typeface="Arial" panose="020B0604020202020204" pitchFamily="34" charset="0"/>
                <a:cs typeface="Arial" panose="020B0604020202020204" pitchFamily="34" charset="0"/>
              </a:rPr>
              <a:t>superplastizer</a:t>
            </a:r>
            <a:endParaRPr lang="zh-CN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  <a:cs typeface="Arial" panose="020B0604020202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1591</Words>
  <Application>Microsoft Office PowerPoint</Application>
  <PresentationFormat>全屏显示(4:3)</PresentationFormat>
  <Paragraphs>271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Gulim</vt:lpstr>
      <vt:lpstr>楷体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PowerPoint 演示文稿</vt:lpstr>
      <vt:lpstr>OUTLINE</vt:lpstr>
      <vt:lpstr>PowerPoint 演示文稿</vt:lpstr>
      <vt:lpstr>2.1 Loading device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4. Preparation of Test Samples</vt:lpstr>
      <vt:lpstr>4.1 Concrete specimen </vt:lpstr>
      <vt:lpstr>4. Preparation of Test Samples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RILEM TC-TDC</dc:title>
  <dc:creator>lenovo</dc:creator>
  <cp:lastModifiedBy>Windows 用户</cp:lastModifiedBy>
  <cp:revision>349</cp:revision>
  <cp:lastPrinted>2019-10-09T08:53:00Z</cp:lastPrinted>
  <dcterms:created xsi:type="dcterms:W3CDTF">2012-03-02T22:18:00Z</dcterms:created>
  <dcterms:modified xsi:type="dcterms:W3CDTF">2019-10-10T08:14:16Z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